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8"/>
  </p:notesMasterIdLst>
  <p:sldIdLst>
    <p:sldId id="279" r:id="rId5"/>
    <p:sldId id="263" r:id="rId6"/>
    <p:sldId id="260" r:id="rId7"/>
    <p:sldId id="258" r:id="rId8"/>
    <p:sldId id="257" r:id="rId9"/>
    <p:sldId id="272" r:id="rId10"/>
    <p:sldId id="267" r:id="rId11"/>
    <p:sldId id="273" r:id="rId12"/>
    <p:sldId id="278" r:id="rId13"/>
    <p:sldId id="274" r:id="rId14"/>
    <p:sldId id="277" r:id="rId15"/>
    <p:sldId id="275" r:id="rId16"/>
    <p:sldId id="276"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7879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BD6EDB5-20A2-16D8-B751-94E5A2FE224B}" v="267" dt="2026-09-04T12:42:42.64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5" d="100"/>
          <a:sy n="75" d="100"/>
        </p:scale>
        <p:origin x="87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767A42-C82E-4761-88C9-FBE205FEE66C}" type="datetimeFigureOut">
              <a:rPr lang="en-GB" smtClean="0"/>
              <a:t>11/09/2026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80B1AFE-27B5-4DE8-B46A-BA6D4B942D67}" type="slidenum">
              <a:rPr lang="en-GB" smtClean="0"/>
              <a:t>‹#›</a:t>
            </a:fld>
            <a:endParaRPr lang="en-GB"/>
          </a:p>
        </p:txBody>
      </p:sp>
    </p:spTree>
    <p:extLst>
      <p:ext uri="{BB962C8B-B14F-4D97-AF65-F5344CB8AC3E}">
        <p14:creationId xmlns:p14="http://schemas.microsoft.com/office/powerpoint/2010/main" val="29223595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lalc.org.uk/membership/" TargetMode="External"/><Relationship Id="rId2" Type="http://schemas.openxmlformats.org/officeDocument/2006/relationships/slide" Target="../slides/slide7.xml"/><Relationship Id="rId1" Type="http://schemas.openxmlformats.org/officeDocument/2006/relationships/notesMaster" Target="../notesMasters/notesMaster1.xml"/><Relationship Id="rId4" Type="http://schemas.openxmlformats.org/officeDocument/2006/relationships/hyperlink" Target="https://www.lalc.org.uk/training/" TargetMode="External"/></Relationships>
</file>

<file path=ppt/notesSlides/_rels/notesSlide6.xml.rels><?xml version="1.0" encoding="UTF-8" standalone="yes"?>
<Relationships xmlns="http://schemas.openxmlformats.org/package/2006/relationships"><Relationship Id="rId3" Type="http://schemas.openxmlformats.org/officeDocument/2006/relationships/hyperlink" Target="mailto:parishcouncils@lancashire.gov.uk" TargetMode="External"/><Relationship Id="rId2" Type="http://schemas.openxmlformats.org/officeDocument/2006/relationships/slide" Target="../slides/slide8.xml"/><Relationship Id="rId1" Type="http://schemas.openxmlformats.org/officeDocument/2006/relationships/notesMaster" Target="../notesMasters/notesMaster1.xml"/><Relationship Id="rId4" Type="http://schemas.openxmlformats.org/officeDocument/2006/relationships/hyperlink" Target="mailto:james.tomlinson@lancashire.gov.uk"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r>
              <a:rPr lang="en-GB" sz="1200" b="1" i="0" kern="1200">
                <a:solidFill>
                  <a:schemeClr val="tx1"/>
                </a:solidFill>
                <a:effectLst/>
                <a:latin typeface="+mn-lt"/>
                <a:ea typeface="+mn-ea"/>
                <a:cs typeface="+mn-cs"/>
              </a:rPr>
              <a:t>Our role</a:t>
            </a:r>
            <a:r>
              <a:rPr lang="en-GB" sz="1200" b="0" i="0" kern="1200">
                <a:solidFill>
                  <a:schemeClr val="tx1"/>
                </a:solidFill>
                <a:effectLst/>
                <a:latin typeface="+mn-lt"/>
                <a:ea typeface="+mn-ea"/>
                <a:cs typeface="+mn-cs"/>
              </a:rPr>
              <a:t>​</a:t>
            </a:r>
          </a:p>
          <a:p>
            <a:pPr rtl="0" fontAlgn="base"/>
            <a:r>
              <a:rPr lang="en-GB" sz="1200" b="0" i="0" kern="1200">
                <a:solidFill>
                  <a:schemeClr val="tx1"/>
                </a:solidFill>
                <a:effectLst/>
                <a:latin typeface="+mn-lt"/>
                <a:ea typeface="+mn-ea"/>
                <a:cs typeface="+mn-cs"/>
              </a:rPr>
              <a:t>Act as the </a:t>
            </a:r>
            <a:r>
              <a:rPr lang="en-GB" sz="1200" b="1" i="0" kern="1200">
                <a:solidFill>
                  <a:schemeClr val="tx1"/>
                </a:solidFill>
                <a:effectLst/>
                <a:latin typeface="+mn-lt"/>
                <a:ea typeface="+mn-ea"/>
                <a:cs typeface="+mn-cs"/>
              </a:rPr>
              <a:t>central coordination point</a:t>
            </a:r>
            <a:r>
              <a:rPr lang="en-GB" sz="1200" b="0" i="0" kern="1200">
                <a:solidFill>
                  <a:schemeClr val="tx1"/>
                </a:solidFill>
                <a:effectLst/>
                <a:latin typeface="+mn-lt"/>
                <a:ea typeface="+mn-ea"/>
                <a:cs typeface="+mn-cs"/>
              </a:rPr>
              <a:t> for parish and town councils</a:t>
            </a:r>
            <a:r>
              <a:rPr lang="en-US" sz="1200" b="0" i="0" kern="1200">
                <a:solidFill>
                  <a:schemeClr val="tx1"/>
                </a:solidFill>
                <a:effectLst/>
                <a:latin typeface="+mn-lt"/>
                <a:ea typeface="+mn-ea"/>
                <a:cs typeface="+mn-cs"/>
              </a:rPr>
              <a:t>​</a:t>
            </a:r>
          </a:p>
          <a:p>
            <a:pPr rtl="0" fontAlgn="base"/>
            <a:r>
              <a:rPr lang="en-GB" sz="1200" b="0" i="0" kern="1200">
                <a:solidFill>
                  <a:schemeClr val="tx1"/>
                </a:solidFill>
                <a:effectLst/>
                <a:latin typeface="+mn-lt"/>
                <a:ea typeface="+mn-ea"/>
                <a:cs typeface="+mn-cs"/>
              </a:rPr>
              <a:t>Support effective relationships between LCC services and local councils</a:t>
            </a:r>
            <a:r>
              <a:rPr lang="en-US" sz="1200" b="0" i="0" kern="1200">
                <a:solidFill>
                  <a:schemeClr val="tx1"/>
                </a:solidFill>
                <a:effectLst/>
                <a:latin typeface="+mn-lt"/>
                <a:ea typeface="+mn-ea"/>
                <a:cs typeface="+mn-cs"/>
              </a:rPr>
              <a:t>​</a:t>
            </a:r>
          </a:p>
          <a:p>
            <a:pPr rtl="0" fontAlgn="base"/>
            <a:r>
              <a:rPr lang="en-GB" sz="1200" b="0" i="0" kern="1200">
                <a:solidFill>
                  <a:schemeClr val="tx1"/>
                </a:solidFill>
                <a:effectLst/>
                <a:latin typeface="+mn-lt"/>
                <a:ea typeface="+mn-ea"/>
                <a:cs typeface="+mn-cs"/>
              </a:rPr>
              <a:t>Ensure consistent, equitable engagement across the county</a:t>
            </a:r>
            <a:r>
              <a:rPr lang="en-US" sz="1200" b="0" i="0" kern="1200">
                <a:solidFill>
                  <a:schemeClr val="tx1"/>
                </a:solidFill>
                <a:effectLst/>
                <a:latin typeface="+mn-lt"/>
                <a:ea typeface="+mn-ea"/>
                <a:cs typeface="+mn-cs"/>
              </a:rPr>
              <a:t>​</a:t>
            </a:r>
          </a:p>
          <a:p>
            <a:pPr rtl="0" fontAlgn="base"/>
            <a:r>
              <a:rPr lang="en-GB" sz="1200" b="1" i="0" kern="1200">
                <a:solidFill>
                  <a:schemeClr val="tx1"/>
                </a:solidFill>
                <a:effectLst/>
                <a:latin typeface="+mn-lt"/>
                <a:ea typeface="+mn-ea"/>
                <a:cs typeface="+mn-cs"/>
              </a:rPr>
              <a:t>What we do</a:t>
            </a:r>
            <a:r>
              <a:rPr lang="en-GB" sz="1200" b="0" i="0" kern="1200">
                <a:solidFill>
                  <a:schemeClr val="tx1"/>
                </a:solidFill>
                <a:effectLst/>
                <a:latin typeface="+mn-lt"/>
                <a:ea typeface="+mn-ea"/>
                <a:cs typeface="+mn-cs"/>
              </a:rPr>
              <a:t>​</a:t>
            </a:r>
          </a:p>
          <a:p>
            <a:pPr rtl="0" fontAlgn="base"/>
            <a:r>
              <a:rPr lang="en-GB" sz="1200" b="0" i="0" kern="1200">
                <a:solidFill>
                  <a:schemeClr val="tx1"/>
                </a:solidFill>
                <a:effectLst/>
                <a:latin typeface="+mn-lt"/>
                <a:ea typeface="+mn-ea"/>
                <a:cs typeface="+mn-cs"/>
              </a:rPr>
              <a:t>Single point of contact via dedicated mailbox</a:t>
            </a:r>
            <a:r>
              <a:rPr lang="en-US" sz="1200" b="0" i="0" kern="1200">
                <a:solidFill>
                  <a:schemeClr val="tx1"/>
                </a:solidFill>
                <a:effectLst/>
                <a:latin typeface="+mn-lt"/>
                <a:ea typeface="+mn-ea"/>
                <a:cs typeface="+mn-cs"/>
              </a:rPr>
              <a:t>​</a:t>
            </a:r>
          </a:p>
          <a:p>
            <a:pPr rtl="0" fontAlgn="base"/>
            <a:r>
              <a:rPr lang="en-GB" sz="1200" b="0" i="0" kern="1200">
                <a:solidFill>
                  <a:schemeClr val="tx1"/>
                </a:solidFill>
                <a:effectLst/>
                <a:latin typeface="+mn-lt"/>
                <a:ea typeface="+mn-ea"/>
                <a:cs typeface="+mn-cs"/>
              </a:rPr>
              <a:t>Manage and triage queries</a:t>
            </a:r>
            <a:r>
              <a:rPr lang="en-US" sz="1200" b="0" i="0" kern="1200">
                <a:solidFill>
                  <a:schemeClr val="tx1"/>
                </a:solidFill>
                <a:effectLst/>
                <a:latin typeface="+mn-lt"/>
                <a:ea typeface="+mn-ea"/>
                <a:cs typeface="+mn-cs"/>
              </a:rPr>
              <a:t>​</a:t>
            </a:r>
          </a:p>
          <a:p>
            <a:pPr rtl="0" fontAlgn="base"/>
            <a:r>
              <a:rPr lang="en-GB" sz="1200" b="0" i="0" kern="1200">
                <a:solidFill>
                  <a:schemeClr val="tx1"/>
                </a:solidFill>
                <a:effectLst/>
                <a:latin typeface="+mn-lt"/>
                <a:ea typeface="+mn-ea"/>
                <a:cs typeface="+mn-cs"/>
              </a:rPr>
              <a:t>Coordinate consultations</a:t>
            </a:r>
            <a:r>
              <a:rPr lang="en-US" sz="1200" b="0" i="0" kern="1200">
                <a:solidFill>
                  <a:schemeClr val="tx1"/>
                </a:solidFill>
                <a:effectLst/>
                <a:latin typeface="+mn-lt"/>
                <a:ea typeface="+mn-ea"/>
                <a:cs typeface="+mn-cs"/>
              </a:rPr>
              <a:t>​</a:t>
            </a:r>
          </a:p>
          <a:p>
            <a:pPr rtl="0" fontAlgn="base"/>
            <a:r>
              <a:rPr lang="en-GB" sz="1200" b="0" i="0" kern="1200">
                <a:solidFill>
                  <a:schemeClr val="tx1"/>
                </a:solidFill>
                <a:effectLst/>
                <a:latin typeface="+mn-lt"/>
                <a:ea typeface="+mn-ea"/>
                <a:cs typeface="+mn-cs"/>
              </a:rPr>
              <a:t>Maintain key relationships and information flows</a:t>
            </a:r>
            <a:r>
              <a:rPr lang="en-US" sz="1200" b="0" i="0" kern="1200">
                <a:solidFill>
                  <a:schemeClr val="tx1"/>
                </a:solidFill>
                <a:effectLst/>
                <a:latin typeface="+mn-lt"/>
                <a:ea typeface="+mn-ea"/>
                <a:cs typeface="+mn-cs"/>
              </a:rPr>
              <a:t>​</a:t>
            </a:r>
          </a:p>
          <a:p>
            <a:pPr rtl="0" fontAlgn="base"/>
            <a:r>
              <a:rPr lang="en-GB" sz="1200" b="0" i="0" kern="1200">
                <a:solidFill>
                  <a:schemeClr val="tx1"/>
                </a:solidFill>
                <a:effectLst/>
                <a:latin typeface="+mn-lt"/>
                <a:ea typeface="+mn-ea"/>
                <a:cs typeface="+mn-cs"/>
              </a:rPr>
              <a:t>Deliver engagement, briefings and events</a:t>
            </a:r>
            <a:endParaRPr lang="en-US" sz="1200" b="0" i="0" kern="1200">
              <a:solidFill>
                <a:schemeClr val="tx1"/>
              </a:solidFill>
              <a:effectLst/>
              <a:latin typeface="+mn-lt"/>
              <a:ea typeface="+mn-ea"/>
              <a:cs typeface="+mn-cs"/>
            </a:endParaRPr>
          </a:p>
          <a:p>
            <a:endParaRPr lang="en-GB"/>
          </a:p>
        </p:txBody>
      </p:sp>
      <p:sp>
        <p:nvSpPr>
          <p:cNvPr id="4" name="Slide Number Placeholder 3"/>
          <p:cNvSpPr>
            <a:spLocks noGrp="1"/>
          </p:cNvSpPr>
          <p:nvPr>
            <p:ph type="sldNum" sz="quarter" idx="5"/>
          </p:nvPr>
        </p:nvSpPr>
        <p:spPr/>
        <p:txBody>
          <a:bodyPr/>
          <a:lstStyle/>
          <a:p>
            <a:fld id="{D80B1AFE-27B5-4DE8-B46A-BA6D4B942D67}" type="slidenum">
              <a:rPr lang="en-GB" smtClean="0"/>
              <a:t>3</a:t>
            </a:fld>
            <a:endParaRPr lang="en-GB"/>
          </a:p>
        </p:txBody>
      </p:sp>
    </p:spTree>
    <p:extLst>
      <p:ext uri="{BB962C8B-B14F-4D97-AF65-F5344CB8AC3E}">
        <p14:creationId xmlns:p14="http://schemas.microsoft.com/office/powerpoint/2010/main" val="7115838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ADDITIONAL RESOURCE – PARISH BOUNDARY MAP</a:t>
            </a:r>
            <a:endParaRPr lang="en-US" dirty="0"/>
          </a:p>
          <a:p>
            <a:pPr>
              <a:defRPr/>
            </a:pPr>
            <a:endParaRPr lang="en-GB" b="1"/>
          </a:p>
          <a:p>
            <a:pPr>
              <a:defRPr/>
            </a:pPr>
            <a:r>
              <a:rPr lang="en-GB" sz="1200" b="0" i="0" kern="1200" dirty="0">
                <a:solidFill>
                  <a:schemeClr val="tx1"/>
                </a:solidFill>
                <a:effectLst/>
                <a:latin typeface="+mn-lt"/>
                <a:ea typeface="+mn-ea"/>
                <a:cs typeface="+mn-cs"/>
              </a:rPr>
              <a:t>There are </a:t>
            </a:r>
            <a:r>
              <a:rPr lang="en-GB" dirty="0"/>
              <a:t>approximately </a:t>
            </a:r>
            <a:r>
              <a:rPr lang="en-GB" b="1" dirty="0"/>
              <a:t>195</a:t>
            </a:r>
            <a:r>
              <a:rPr lang="en-GB" sz="1200" b="1" i="0" kern="1200" dirty="0">
                <a:solidFill>
                  <a:schemeClr val="tx1"/>
                </a:solidFill>
                <a:effectLst/>
                <a:latin typeface="+mn-lt"/>
                <a:ea typeface="+mn-ea"/>
                <a:cs typeface="+mn-cs"/>
              </a:rPr>
              <a:t> parish councils and 19 town councils</a:t>
            </a:r>
            <a:r>
              <a:rPr lang="en-GB" sz="1200" b="0" i="0" kern="1200" dirty="0">
                <a:solidFill>
                  <a:schemeClr val="tx1"/>
                </a:solidFill>
                <a:effectLst/>
                <a:latin typeface="+mn-lt"/>
                <a:ea typeface="+mn-ea"/>
                <a:cs typeface="+mn-cs"/>
              </a:rPr>
              <a:t> in Lancashire</a:t>
            </a:r>
            <a:r>
              <a:rPr lang="en-GB" dirty="0"/>
              <a:t> 12 (LCC patch)</a:t>
            </a:r>
            <a:r>
              <a:rPr lang="en-GB" sz="1200" b="1" i="0" kern="1200" dirty="0">
                <a:solidFill>
                  <a:schemeClr val="tx1"/>
                </a:solidFill>
                <a:effectLst/>
                <a:latin typeface="+mn-lt"/>
                <a:ea typeface="+mn-ea"/>
                <a:cs typeface="+mn-cs"/>
              </a:rPr>
              <a:t> of very different sizes</a:t>
            </a:r>
            <a:r>
              <a:rPr lang="en-GB" sz="1200" b="0" i="0" kern="1200" dirty="0">
                <a:solidFill>
                  <a:schemeClr val="tx1"/>
                </a:solidFill>
                <a:effectLst/>
                <a:latin typeface="+mn-lt"/>
                <a:ea typeface="+mn-ea"/>
                <a:cs typeface="+mn-cs"/>
              </a:rPr>
              <a:t>. </a:t>
            </a:r>
            <a:r>
              <a:rPr lang="en-GB" dirty="0"/>
              <a:t> Work is ongoing to reach a definitive number. </a:t>
            </a:r>
            <a:r>
              <a:rPr lang="en-GB" sz="1200" b="0" i="0" kern="1200" dirty="0">
                <a:solidFill>
                  <a:schemeClr val="tx1"/>
                </a:solidFill>
                <a:effectLst/>
                <a:latin typeface="+mn-lt"/>
                <a:ea typeface="+mn-ea"/>
                <a:cs typeface="+mn-cs"/>
              </a:rPr>
              <a:t>Only </a:t>
            </a:r>
            <a:r>
              <a:rPr lang="en-GB" sz="1200" b="1" i="0" kern="1200" dirty="0">
                <a:solidFill>
                  <a:schemeClr val="tx1"/>
                </a:solidFill>
                <a:effectLst/>
                <a:latin typeface="+mn-lt"/>
                <a:ea typeface="+mn-ea"/>
                <a:cs typeface="+mn-cs"/>
              </a:rPr>
              <a:t>around half of Lancashire’s population</a:t>
            </a:r>
            <a:r>
              <a:rPr lang="en-GB" sz="1200" b="0" i="0" kern="1200" dirty="0">
                <a:solidFill>
                  <a:schemeClr val="tx1"/>
                </a:solidFill>
                <a:effectLst/>
                <a:latin typeface="+mn-lt"/>
                <a:ea typeface="+mn-ea"/>
                <a:cs typeface="+mn-cs"/>
              </a:rPr>
              <a:t> currently lives in a </a:t>
            </a:r>
            <a:r>
              <a:rPr lang="en-GB" sz="1200" b="0" i="0" kern="1200" dirty="0" err="1">
                <a:solidFill>
                  <a:schemeClr val="tx1"/>
                </a:solidFill>
                <a:effectLst/>
                <a:latin typeface="+mn-lt"/>
                <a:ea typeface="+mn-ea"/>
                <a:cs typeface="+mn-cs"/>
              </a:rPr>
              <a:t>parished</a:t>
            </a:r>
            <a:r>
              <a:rPr lang="en-GB" sz="1200" b="0" i="0" kern="1200" dirty="0">
                <a:solidFill>
                  <a:schemeClr val="tx1"/>
                </a:solidFill>
                <a:effectLst/>
                <a:latin typeface="+mn-lt"/>
                <a:ea typeface="+mn-ea"/>
                <a:cs typeface="+mn-cs"/>
              </a:rPr>
              <a:t> area – the rest are in unparished communities. Parish and town councils represent </a:t>
            </a:r>
            <a:r>
              <a:rPr lang="en-GB" sz="1200" b="1" i="0" kern="1200" dirty="0">
                <a:solidFill>
                  <a:schemeClr val="tx1"/>
                </a:solidFill>
                <a:effectLst/>
                <a:latin typeface="+mn-lt"/>
                <a:ea typeface="+mn-ea"/>
                <a:cs typeface="+mn-cs"/>
              </a:rPr>
              <a:t>both rural and urban areas</a:t>
            </a:r>
            <a:r>
              <a:rPr lang="en-GB" sz="1200" b="0" i="0" kern="1200" dirty="0">
                <a:solidFill>
                  <a:schemeClr val="tx1"/>
                </a:solidFill>
                <a:effectLst/>
                <a:latin typeface="+mn-lt"/>
                <a:ea typeface="+mn-ea"/>
                <a:cs typeface="+mn-cs"/>
              </a:rPr>
              <a:t>, from very small rural parishes to large town councils with significant budgets and capacity. This diversity means </a:t>
            </a:r>
            <a:r>
              <a:rPr lang="en-GB" sz="1200" b="1" i="0" kern="1200" dirty="0">
                <a:solidFill>
                  <a:schemeClr val="tx1"/>
                </a:solidFill>
                <a:effectLst/>
                <a:latin typeface="+mn-lt"/>
                <a:ea typeface="+mn-ea"/>
                <a:cs typeface="+mn-cs"/>
              </a:rPr>
              <a:t>one size does not fit all</a:t>
            </a:r>
            <a:r>
              <a:rPr lang="en-GB" sz="1200" b="0" i="0" kern="1200" dirty="0">
                <a:solidFill>
                  <a:schemeClr val="tx1"/>
                </a:solidFill>
                <a:effectLst/>
                <a:latin typeface="+mn-lt"/>
                <a:ea typeface="+mn-ea"/>
                <a:cs typeface="+mn-cs"/>
              </a:rPr>
              <a:t> when working with them. As democratically accountable bodies, they provide a way to </a:t>
            </a:r>
            <a:r>
              <a:rPr lang="en-GB" sz="1200" b="1" i="0" kern="1200" dirty="0">
                <a:solidFill>
                  <a:schemeClr val="tx1"/>
                </a:solidFill>
                <a:effectLst/>
                <a:latin typeface="+mn-lt"/>
                <a:ea typeface="+mn-ea"/>
                <a:cs typeface="+mn-cs"/>
              </a:rPr>
              <a:t>shape local decisions</a:t>
            </a:r>
            <a:r>
              <a:rPr lang="en-GB" sz="1200" b="0" i="0" kern="1200" dirty="0">
                <a:solidFill>
                  <a:schemeClr val="tx1"/>
                </a:solidFill>
                <a:effectLst/>
                <a:latin typeface="+mn-lt"/>
                <a:ea typeface="+mn-ea"/>
                <a:cs typeface="+mn-cs"/>
              </a:rPr>
              <a:t>, decentralise services, and help </a:t>
            </a:r>
            <a:r>
              <a:rPr lang="en-GB" sz="1200" b="1" i="0" kern="1200" dirty="0">
                <a:solidFill>
                  <a:schemeClr val="tx1"/>
                </a:solidFill>
                <a:effectLst/>
                <a:latin typeface="+mn-lt"/>
                <a:ea typeface="+mn-ea"/>
                <a:cs typeface="+mn-cs"/>
              </a:rPr>
              <a:t>revitalise local communities</a:t>
            </a:r>
            <a:r>
              <a:rPr lang="en-GB" sz="1200" b="0" i="0" kern="1200" dirty="0">
                <a:solidFill>
                  <a:schemeClr val="tx1"/>
                </a:solidFill>
                <a:effectLst/>
                <a:latin typeface="+mn-lt"/>
                <a:ea typeface="+mn-ea"/>
                <a:cs typeface="+mn-cs"/>
              </a:rPr>
              <a:t>. The structure diagram helps reinforce that they are the </a:t>
            </a:r>
            <a:r>
              <a:rPr lang="en-GB" sz="1200" b="1" i="0" kern="1200" dirty="0">
                <a:solidFill>
                  <a:schemeClr val="tx1"/>
                </a:solidFill>
                <a:effectLst/>
                <a:latin typeface="+mn-lt"/>
                <a:ea typeface="+mn-ea"/>
                <a:cs typeface="+mn-cs"/>
              </a:rPr>
              <a:t>first tier</a:t>
            </a:r>
            <a:r>
              <a:rPr lang="en-GB" sz="1200" b="0" i="0" kern="1200" dirty="0">
                <a:solidFill>
                  <a:schemeClr val="tx1"/>
                </a:solidFill>
                <a:effectLst/>
                <a:latin typeface="+mn-lt"/>
                <a:ea typeface="+mn-ea"/>
                <a:cs typeface="+mn-cs"/>
              </a:rPr>
              <a:t>, sitting beneath districts and alongside the county council as part of a wider system.</a:t>
            </a:r>
            <a:endParaRPr lang="en-GB" sz="1200" b="0" i="0" kern="1200" dirty="0">
              <a:solidFill>
                <a:schemeClr val="tx1"/>
              </a:solidFill>
              <a:effectLst/>
              <a:latin typeface="+mn-lt"/>
              <a:ea typeface="Calibri"/>
              <a:cs typeface="Calibri"/>
            </a:endParaRPr>
          </a:p>
          <a:p>
            <a:endParaRPr lang="en-GB">
              <a:ea typeface="Calibri"/>
              <a:cs typeface="Calibri"/>
            </a:endParaRPr>
          </a:p>
          <a:p>
            <a:r>
              <a:rPr lang="en-GB" b="1" dirty="0">
                <a:ea typeface="Calibri" panose="020F0502020204030204"/>
                <a:cs typeface="Calibri" panose="020F0502020204030204"/>
              </a:rPr>
              <a:t>Unparished areas</a:t>
            </a:r>
          </a:p>
          <a:p>
            <a:r>
              <a:rPr lang="en-GB" b="1" dirty="0">
                <a:ea typeface="Calibri" panose="020F0502020204030204"/>
                <a:cs typeface="Calibri" panose="020F0502020204030204"/>
              </a:rPr>
              <a:t>Lancaster </a:t>
            </a:r>
            <a:r>
              <a:rPr lang="en-GB" dirty="0">
                <a:ea typeface="Calibri"/>
                <a:cs typeface="Calibri"/>
              </a:rPr>
              <a:t>Central Lancaster, Heysham, </a:t>
            </a:r>
            <a:r>
              <a:rPr lang="en-GB" b="1" dirty="0">
                <a:ea typeface="Calibri"/>
                <a:cs typeface="Calibri"/>
              </a:rPr>
              <a:t>Fylde, </a:t>
            </a:r>
            <a:r>
              <a:rPr lang="en-GB" dirty="0">
                <a:ea typeface="Calibri"/>
                <a:cs typeface="Calibri"/>
              </a:rPr>
              <a:t>Thornton Cleveleys and Poulton le Fylde, Lytham, </a:t>
            </a:r>
            <a:r>
              <a:rPr lang="en-GB" b="1" dirty="0">
                <a:ea typeface="Calibri"/>
                <a:cs typeface="Calibri"/>
              </a:rPr>
              <a:t>Preston, </a:t>
            </a:r>
            <a:r>
              <a:rPr lang="en-GB" dirty="0">
                <a:ea typeface="Calibri"/>
                <a:cs typeface="Calibri"/>
              </a:rPr>
              <a:t>Central Preston, </a:t>
            </a:r>
            <a:r>
              <a:rPr lang="en-GB" b="1" dirty="0">
                <a:ea typeface="Calibri"/>
                <a:cs typeface="Calibri"/>
              </a:rPr>
              <a:t>South Ribble </a:t>
            </a:r>
            <a:r>
              <a:rPr lang="en-GB" dirty="0">
                <a:ea typeface="Calibri"/>
                <a:cs typeface="Calibri"/>
              </a:rPr>
              <a:t>Bamber Bridge, Leyland, </a:t>
            </a:r>
            <a:r>
              <a:rPr lang="en-GB" b="1" dirty="0">
                <a:ea typeface="Calibri"/>
                <a:cs typeface="Calibri"/>
              </a:rPr>
              <a:t>Chorley</a:t>
            </a:r>
            <a:r>
              <a:rPr lang="en-GB" dirty="0">
                <a:ea typeface="Calibri"/>
                <a:cs typeface="Calibri"/>
              </a:rPr>
              <a:t>, Central Chorley, </a:t>
            </a:r>
            <a:r>
              <a:rPr lang="en-GB" b="1" dirty="0">
                <a:ea typeface="Calibri"/>
                <a:cs typeface="Calibri"/>
              </a:rPr>
              <a:t>West Lancs,</a:t>
            </a:r>
            <a:r>
              <a:rPr lang="en-GB" dirty="0">
                <a:ea typeface="Calibri"/>
                <a:cs typeface="Calibri"/>
              </a:rPr>
              <a:t> Ormskirk, Skelmersdale, </a:t>
            </a:r>
            <a:r>
              <a:rPr lang="en-GB" b="1" dirty="0">
                <a:ea typeface="Calibri"/>
                <a:cs typeface="Calibri"/>
              </a:rPr>
              <a:t>Burnley</a:t>
            </a:r>
            <a:r>
              <a:rPr lang="en-GB" dirty="0">
                <a:ea typeface="Calibri"/>
                <a:cs typeface="Calibri"/>
              </a:rPr>
              <a:t>, Central Burnley, </a:t>
            </a:r>
            <a:r>
              <a:rPr lang="en-GB" b="1" dirty="0">
                <a:ea typeface="Calibri"/>
                <a:cs typeface="Calibri"/>
              </a:rPr>
              <a:t>Hyndburn</a:t>
            </a:r>
            <a:r>
              <a:rPr lang="en-GB" dirty="0">
                <a:ea typeface="Calibri"/>
                <a:cs typeface="Calibri"/>
              </a:rPr>
              <a:t> Great Harwood, Rishton, Accrington, </a:t>
            </a:r>
            <a:r>
              <a:rPr lang="en-GB" dirty="0" err="1">
                <a:ea typeface="Calibri"/>
                <a:cs typeface="Calibri"/>
              </a:rPr>
              <a:t>Oswaldthwistle</a:t>
            </a:r>
            <a:r>
              <a:rPr lang="en-GB" dirty="0">
                <a:ea typeface="Calibri"/>
                <a:cs typeface="Calibri"/>
              </a:rPr>
              <a:t>, </a:t>
            </a:r>
            <a:r>
              <a:rPr lang="en-GB" b="1" dirty="0">
                <a:ea typeface="Calibri"/>
                <a:cs typeface="Calibri"/>
              </a:rPr>
              <a:t>Rossendale, </a:t>
            </a:r>
            <a:r>
              <a:rPr lang="en-GB" dirty="0">
                <a:ea typeface="Calibri"/>
                <a:cs typeface="Calibri"/>
              </a:rPr>
              <a:t>Haslingden, </a:t>
            </a:r>
            <a:r>
              <a:rPr lang="en-GB" dirty="0" err="1">
                <a:ea typeface="Calibri"/>
                <a:cs typeface="Calibri"/>
              </a:rPr>
              <a:t>Bacup</a:t>
            </a:r>
            <a:r>
              <a:rPr lang="en-GB" dirty="0">
                <a:ea typeface="Calibri"/>
                <a:cs typeface="Calibri"/>
              </a:rPr>
              <a:t>.</a:t>
            </a:r>
          </a:p>
          <a:p>
            <a:r>
              <a:rPr lang="en-GB" b="1" dirty="0"/>
              <a:t>Implications for residents if their area is unparished</a:t>
            </a:r>
            <a:endParaRPr lang="en-GB" dirty="0"/>
          </a:p>
          <a:p>
            <a:r>
              <a:rPr lang="en-GB" dirty="0"/>
              <a:t>Residents of unparished areas may face several implications, including the lack of a dedicated local council to manage their interests and services. This can lead to a reduced level of local governance and control over community affairs. Unparished areas may also have fewer opportunities for community engagement and involvement in local </a:t>
            </a:r>
            <a:r>
              <a:rPr lang="en-GB" dirty="0" err="1"/>
              <a:t>decisionmaking</a:t>
            </a:r>
            <a:r>
              <a:rPr lang="en-GB" dirty="0"/>
              <a:t> processes. Additionally, residents may experience a lack of uniformity in service delivery and governance standards compared to </a:t>
            </a:r>
            <a:r>
              <a:rPr lang="en-GB" dirty="0" err="1"/>
              <a:t>parished</a:t>
            </a:r>
            <a:r>
              <a:rPr lang="en-GB" dirty="0"/>
              <a:t> areas. </a:t>
            </a:r>
            <a:endParaRPr lang="en-GB" dirty="0">
              <a:ea typeface="Calibri"/>
              <a:cs typeface="Calibri"/>
            </a:endParaRPr>
          </a:p>
          <a:p>
            <a:endParaRPr lang="en-GB" b="1">
              <a:ea typeface="Calibri"/>
              <a:cs typeface="Calibri"/>
            </a:endParaRPr>
          </a:p>
          <a:p>
            <a:endParaRPr lang="en-GB">
              <a:ea typeface="Calibri" panose="020F0502020204030204"/>
              <a:cs typeface="Calibri" panose="020F0502020204030204"/>
            </a:endParaRPr>
          </a:p>
        </p:txBody>
      </p:sp>
      <p:sp>
        <p:nvSpPr>
          <p:cNvPr id="4" name="Slide Number Placeholder 3"/>
          <p:cNvSpPr>
            <a:spLocks noGrp="1"/>
          </p:cNvSpPr>
          <p:nvPr>
            <p:ph type="sldNum" sz="quarter" idx="5"/>
          </p:nvPr>
        </p:nvSpPr>
        <p:spPr/>
        <p:txBody>
          <a:bodyPr/>
          <a:lstStyle/>
          <a:p>
            <a:fld id="{D80B1AFE-27B5-4DE8-B46A-BA6D4B942D67}" type="slidenum">
              <a:rPr lang="en-GB" smtClean="0"/>
              <a:t>4</a:t>
            </a:fld>
            <a:endParaRPr lang="en-GB"/>
          </a:p>
        </p:txBody>
      </p:sp>
    </p:spTree>
    <p:extLst>
      <p:ext uri="{BB962C8B-B14F-4D97-AF65-F5344CB8AC3E}">
        <p14:creationId xmlns:p14="http://schemas.microsoft.com/office/powerpoint/2010/main" val="42703847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a:solidFill>
                  <a:schemeClr val="tx1"/>
                </a:solidFill>
                <a:effectLst/>
                <a:latin typeface="+mn-lt"/>
                <a:ea typeface="+mn-ea"/>
                <a:cs typeface="+mn-cs"/>
              </a:rPr>
              <a:t>Parish and town councils are the </a:t>
            </a:r>
            <a:r>
              <a:rPr lang="en-GB" sz="1200" b="1" i="0" kern="1200">
                <a:solidFill>
                  <a:schemeClr val="tx1"/>
                </a:solidFill>
                <a:effectLst/>
                <a:latin typeface="+mn-lt"/>
                <a:ea typeface="+mn-ea"/>
                <a:cs typeface="+mn-cs"/>
              </a:rPr>
              <a:t>first tier of government</a:t>
            </a:r>
            <a:r>
              <a:rPr lang="en-GB" sz="1200" b="0" i="0" kern="1200">
                <a:solidFill>
                  <a:schemeClr val="tx1"/>
                </a:solidFill>
                <a:effectLst/>
                <a:latin typeface="+mn-lt"/>
                <a:ea typeface="+mn-ea"/>
                <a:cs typeface="+mn-cs"/>
              </a:rPr>
              <a:t>, with a statutory role and democratic mandate. They are </a:t>
            </a:r>
            <a:r>
              <a:rPr lang="en-GB" sz="1200" b="1" i="0" kern="1200">
                <a:solidFill>
                  <a:schemeClr val="tx1"/>
                </a:solidFill>
                <a:effectLst/>
                <a:latin typeface="+mn-lt"/>
                <a:ea typeface="+mn-ea"/>
                <a:cs typeface="+mn-cs"/>
              </a:rPr>
              <a:t>closest to residents</a:t>
            </a:r>
            <a:r>
              <a:rPr lang="en-GB" sz="1200" b="0" i="0" kern="1200">
                <a:solidFill>
                  <a:schemeClr val="tx1"/>
                </a:solidFill>
                <a:effectLst/>
                <a:latin typeface="+mn-lt"/>
                <a:ea typeface="+mn-ea"/>
                <a:cs typeface="+mn-cs"/>
              </a:rPr>
              <a:t> and often see emerging issues before they reach district or county level. They bring </a:t>
            </a:r>
            <a:r>
              <a:rPr lang="en-GB" sz="1200" b="1" i="0" kern="1200">
                <a:solidFill>
                  <a:schemeClr val="tx1"/>
                </a:solidFill>
                <a:effectLst/>
                <a:latin typeface="+mn-lt"/>
                <a:ea typeface="+mn-ea"/>
                <a:cs typeface="+mn-cs"/>
              </a:rPr>
              <a:t>local intelligence, insight and challenge</a:t>
            </a:r>
            <a:r>
              <a:rPr lang="en-GB" sz="1200" b="0" i="0" kern="1200">
                <a:solidFill>
                  <a:schemeClr val="tx1"/>
                </a:solidFill>
                <a:effectLst/>
                <a:latin typeface="+mn-lt"/>
                <a:ea typeface="+mn-ea"/>
                <a:cs typeface="+mn-cs"/>
              </a:rPr>
              <a:t> that helps LCC design better services. They represent </a:t>
            </a:r>
            <a:r>
              <a:rPr lang="en-GB" sz="1200" b="1" i="0" kern="1200">
                <a:solidFill>
                  <a:schemeClr val="tx1"/>
                </a:solidFill>
                <a:effectLst/>
                <a:latin typeface="+mn-lt"/>
                <a:ea typeface="+mn-ea"/>
                <a:cs typeface="+mn-cs"/>
              </a:rPr>
              <a:t>place‑based priorities</a:t>
            </a:r>
            <a:r>
              <a:rPr lang="en-GB" sz="1200" b="0" i="0" kern="1200">
                <a:solidFill>
                  <a:schemeClr val="tx1"/>
                </a:solidFill>
                <a:effectLst/>
                <a:latin typeface="+mn-lt"/>
                <a:ea typeface="+mn-ea"/>
                <a:cs typeface="+mn-cs"/>
              </a:rPr>
              <a:t>, not single services. Strong relationships reduce duplication, improve consultation, and </a:t>
            </a:r>
            <a:r>
              <a:rPr lang="en-GB" sz="1200" b="1" i="0" kern="1200">
                <a:solidFill>
                  <a:schemeClr val="tx1"/>
                </a:solidFill>
                <a:effectLst/>
                <a:latin typeface="+mn-lt"/>
                <a:ea typeface="+mn-ea"/>
                <a:cs typeface="+mn-cs"/>
              </a:rPr>
              <a:t>prevent escalation of issues</a:t>
            </a:r>
            <a:r>
              <a:rPr lang="en-GB" sz="1200" b="0" i="0" kern="1200">
                <a:solidFill>
                  <a:schemeClr val="tx1"/>
                </a:solidFill>
                <a:effectLst/>
                <a:latin typeface="+mn-lt"/>
                <a:ea typeface="+mn-ea"/>
                <a:cs typeface="+mn-cs"/>
              </a:rPr>
              <a:t>. Effective engagement supports LCC’s wider ambitions around prevention, early intervention and community resilience.</a:t>
            </a:r>
          </a:p>
          <a:p>
            <a:endParaRPr lang="en-GB"/>
          </a:p>
        </p:txBody>
      </p:sp>
      <p:sp>
        <p:nvSpPr>
          <p:cNvPr id="4" name="Slide Number Placeholder 3"/>
          <p:cNvSpPr>
            <a:spLocks noGrp="1"/>
          </p:cNvSpPr>
          <p:nvPr>
            <p:ph type="sldNum" sz="quarter" idx="5"/>
          </p:nvPr>
        </p:nvSpPr>
        <p:spPr/>
        <p:txBody>
          <a:bodyPr/>
          <a:lstStyle/>
          <a:p>
            <a:fld id="{D80B1AFE-27B5-4DE8-B46A-BA6D4B942D67}" type="slidenum">
              <a:rPr lang="en-GB" smtClean="0"/>
              <a:t>5</a:t>
            </a:fld>
            <a:endParaRPr lang="en-GB"/>
          </a:p>
        </p:txBody>
      </p:sp>
    </p:spTree>
    <p:extLst>
      <p:ext uri="{BB962C8B-B14F-4D97-AF65-F5344CB8AC3E}">
        <p14:creationId xmlns:p14="http://schemas.microsoft.com/office/powerpoint/2010/main" val="19526622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b="1" dirty="0"/>
              <a:t>Listen Early: </a:t>
            </a:r>
            <a:r>
              <a:rPr lang="en-GB" dirty="0"/>
              <a:t>Build</a:t>
            </a:r>
            <a:r>
              <a:rPr lang="en-GB" sz="1200" b="0" i="0" kern="1200" dirty="0">
                <a:solidFill>
                  <a:schemeClr val="tx1"/>
                </a:solidFill>
                <a:effectLst/>
                <a:latin typeface="+mn-lt"/>
                <a:ea typeface="+mn-ea"/>
                <a:cs typeface="+mn-cs"/>
              </a:rPr>
              <a:t> relationships </a:t>
            </a:r>
            <a:r>
              <a:rPr lang="en-GB" sz="1200" b="1" i="0" kern="1200" dirty="0">
                <a:solidFill>
                  <a:schemeClr val="tx1"/>
                </a:solidFill>
                <a:effectLst/>
                <a:latin typeface="+mn-lt"/>
                <a:ea typeface="+mn-ea"/>
                <a:cs typeface="+mn-cs"/>
              </a:rPr>
              <a:t>before there is a problem</a:t>
            </a:r>
            <a:r>
              <a:rPr lang="en-GB" sz="1200" b="0" i="0" kern="1200" dirty="0">
                <a:solidFill>
                  <a:schemeClr val="tx1"/>
                </a:solidFill>
                <a:effectLst/>
                <a:latin typeface="+mn-lt"/>
                <a:ea typeface="+mn-ea"/>
                <a:cs typeface="+mn-cs"/>
              </a:rPr>
              <a:t>. </a:t>
            </a:r>
            <a:r>
              <a:rPr lang="en-GB" b="1" dirty="0"/>
              <a:t>Share information: </a:t>
            </a:r>
            <a:r>
              <a:rPr lang="en-GB" dirty="0"/>
              <a:t>Use</a:t>
            </a:r>
            <a:r>
              <a:rPr lang="en-GB" sz="1200" b="0" i="0" kern="1200" dirty="0">
                <a:solidFill>
                  <a:schemeClr val="tx1"/>
                </a:solidFill>
                <a:effectLst/>
                <a:latin typeface="+mn-lt"/>
                <a:ea typeface="+mn-ea"/>
                <a:cs typeface="+mn-cs"/>
              </a:rPr>
              <a:t> parish councils as a </a:t>
            </a:r>
            <a:r>
              <a:rPr lang="en-GB" sz="1200" b="1" i="0" kern="1200" dirty="0">
                <a:solidFill>
                  <a:schemeClr val="tx1"/>
                </a:solidFill>
                <a:effectLst/>
                <a:latin typeface="+mn-lt"/>
                <a:ea typeface="+mn-ea"/>
                <a:cs typeface="+mn-cs"/>
              </a:rPr>
              <a:t>two‑way channel</a:t>
            </a:r>
            <a:r>
              <a:rPr lang="en-GB" sz="1200" b="0" i="0" kern="1200" dirty="0">
                <a:solidFill>
                  <a:schemeClr val="tx1"/>
                </a:solidFill>
                <a:effectLst/>
                <a:latin typeface="+mn-lt"/>
                <a:ea typeface="+mn-ea"/>
                <a:cs typeface="+mn-cs"/>
              </a:rPr>
              <a:t>: sharing LCC priorities while gathering local intelligence. </a:t>
            </a:r>
            <a:r>
              <a:rPr lang="en-GB" b="1" dirty="0"/>
              <a:t>Treat them as partners: </a:t>
            </a:r>
            <a:r>
              <a:rPr lang="en-GB" dirty="0"/>
              <a:t>Involve</a:t>
            </a:r>
            <a:r>
              <a:rPr lang="en-GB" sz="1200" b="0" i="0" kern="1200" dirty="0">
                <a:solidFill>
                  <a:schemeClr val="tx1"/>
                </a:solidFill>
                <a:effectLst/>
                <a:latin typeface="+mn-lt"/>
                <a:ea typeface="+mn-ea"/>
                <a:cs typeface="+mn-cs"/>
              </a:rPr>
              <a:t> them early in </a:t>
            </a:r>
            <a:r>
              <a:rPr lang="en-GB" sz="1200" b="1" i="0" kern="1200" dirty="0">
                <a:solidFill>
                  <a:schemeClr val="tx1"/>
                </a:solidFill>
                <a:effectLst/>
                <a:latin typeface="+mn-lt"/>
                <a:ea typeface="+mn-ea"/>
                <a:cs typeface="+mn-cs"/>
              </a:rPr>
              <a:t>consultation and change</a:t>
            </a:r>
            <a:r>
              <a:rPr lang="en-GB" sz="1200" b="0" i="0" kern="1200" dirty="0">
                <a:solidFill>
                  <a:schemeClr val="tx1"/>
                </a:solidFill>
                <a:effectLst/>
                <a:latin typeface="+mn-lt"/>
                <a:ea typeface="+mn-ea"/>
                <a:cs typeface="+mn-cs"/>
              </a:rPr>
              <a:t>, not after decisions are made – clerks are all part time so we need to give 4-6 week lead in time for any consultation, to allow the clerks chance to share the information with councillors and/or residents. </a:t>
            </a:r>
            <a:r>
              <a:rPr lang="en-GB" b="1" dirty="0"/>
              <a:t>Connect them in: </a:t>
            </a:r>
            <a:r>
              <a:rPr lang="en-GB" dirty="0"/>
              <a:t>Where</a:t>
            </a:r>
            <a:r>
              <a:rPr lang="en-GB" sz="1200" b="0" i="0" kern="1200" dirty="0">
                <a:solidFill>
                  <a:schemeClr val="tx1"/>
                </a:solidFill>
                <a:effectLst/>
                <a:latin typeface="+mn-lt"/>
                <a:ea typeface="+mn-ea"/>
                <a:cs typeface="+mn-cs"/>
              </a:rPr>
              <a:t> appropriate, link them to officers, neighbourhood teams or funding opportunities. </a:t>
            </a:r>
            <a:r>
              <a:rPr lang="en-GB" b="1" dirty="0"/>
              <a:t>Respect their role: </a:t>
            </a:r>
            <a:r>
              <a:rPr lang="en-GB" dirty="0"/>
              <a:t>Be</a:t>
            </a:r>
            <a:r>
              <a:rPr lang="en-GB" sz="1200" b="0" i="0" kern="1200" dirty="0">
                <a:solidFill>
                  <a:schemeClr val="tx1"/>
                </a:solidFill>
                <a:effectLst/>
                <a:latin typeface="+mn-lt"/>
                <a:ea typeface="+mn-ea"/>
                <a:cs typeface="+mn-cs"/>
              </a:rPr>
              <a:t> clear about roles: parish councils are </a:t>
            </a:r>
            <a:r>
              <a:rPr lang="en-GB" sz="1200" b="1" i="0" kern="1200" dirty="0">
                <a:solidFill>
                  <a:schemeClr val="tx1"/>
                </a:solidFill>
                <a:effectLst/>
                <a:latin typeface="+mn-lt"/>
                <a:ea typeface="+mn-ea"/>
                <a:cs typeface="+mn-cs"/>
              </a:rPr>
              <a:t>partners</a:t>
            </a:r>
            <a:r>
              <a:rPr lang="en-GB" sz="1200" b="0" i="0" kern="1200" dirty="0">
                <a:solidFill>
                  <a:schemeClr val="tx1"/>
                </a:solidFill>
                <a:effectLst/>
                <a:latin typeface="+mn-lt"/>
                <a:ea typeface="+mn-ea"/>
                <a:cs typeface="+mn-cs"/>
              </a:rPr>
              <a:t>, not delivery agents by default. Good engagement saves time later and strengthens LCC’s credibility locally.</a:t>
            </a:r>
          </a:p>
          <a:p>
            <a:pPr>
              <a:defRPr/>
            </a:pPr>
            <a:r>
              <a:rPr lang="en-GB" b="1" dirty="0">
                <a:ea typeface="Calibri"/>
                <a:cs typeface="Calibri"/>
              </a:rPr>
              <a:t>Charter: </a:t>
            </a:r>
            <a:r>
              <a:rPr lang="en-GB" dirty="0">
                <a:ea typeface="Calibri"/>
                <a:cs typeface="Calibri"/>
              </a:rPr>
              <a:t>These points are covered in the charter</a:t>
            </a:r>
            <a:endParaRPr lang="en-GB" sz="1200" b="0" i="0" kern="1200" dirty="0">
              <a:solidFill>
                <a:schemeClr val="tx1"/>
              </a:solidFill>
              <a:effectLst/>
              <a:latin typeface="+mn-lt"/>
              <a:ea typeface="+mn-ea"/>
              <a:cs typeface="+mn-cs"/>
            </a:endParaRPr>
          </a:p>
          <a:p>
            <a:pPr fontAlgn="t">
              <a:lnSpc>
                <a:spcPts val="1500"/>
              </a:lnSpc>
            </a:pPr>
            <a:r>
              <a:rPr lang="en-GB" sz="1200" b="0" i="0" kern="1200" dirty="0">
                <a:solidFill>
                  <a:schemeClr val="tx1"/>
                </a:solidFill>
                <a:effectLst/>
                <a:latin typeface="+mn-lt"/>
                <a:ea typeface="+mn-ea"/>
                <a:cs typeface="+mn-cs"/>
              </a:rPr>
              <a:t>Acknowledge charter is out of date but that parishes still refer to it. </a:t>
            </a:r>
            <a:r>
              <a:rPr lang="en-GB" b="0" i="0" dirty="0">
                <a:effectLst/>
                <a:latin typeface="Segoe UI"/>
                <a:cs typeface="Segoe UI"/>
              </a:rPr>
              <a:t>Endorsed at the </a:t>
            </a:r>
            <a:r>
              <a:rPr lang="en-GB" b="1" i="0" dirty="0">
                <a:effectLst/>
                <a:latin typeface="Segoe UI"/>
                <a:cs typeface="Segoe UI"/>
              </a:rPr>
              <a:t>Parish &amp; Town Council Conference (Nov 2024)</a:t>
            </a:r>
            <a:r>
              <a:rPr lang="en-GB" sz="1200" b="0" i="0" kern="1200" dirty="0">
                <a:solidFill>
                  <a:schemeClr val="tx1"/>
                </a:solidFill>
                <a:effectLst/>
                <a:latin typeface="+mn-lt"/>
                <a:ea typeface="+mn-ea"/>
                <a:cs typeface="+mn-cs"/>
              </a:rPr>
              <a:t> It has been referred to as best practice by NALC but more recently highlighted as needing refreshing.  </a:t>
            </a:r>
            <a:r>
              <a:rPr lang="en-GB" dirty="0"/>
              <a:t>Work currently ongoing in partnership with working group to refresh the charter and relaunch at the parish conference</a:t>
            </a:r>
            <a:r>
              <a:rPr lang="en-GB" sz="1200" b="0" i="0" kern="1200" dirty="0">
                <a:solidFill>
                  <a:schemeClr val="tx1"/>
                </a:solidFill>
                <a:effectLst/>
                <a:latin typeface="+mn-lt"/>
                <a:ea typeface="+mn-ea"/>
                <a:cs typeface="+mn-cs"/>
              </a:rPr>
              <a:t>. </a:t>
            </a:r>
            <a:r>
              <a:rPr lang="en-GB" b="1" i="0" dirty="0">
                <a:effectLst/>
                <a:latin typeface="Segoe UI"/>
                <a:cs typeface="Segoe UI"/>
              </a:rPr>
              <a:t>What it covers</a:t>
            </a:r>
            <a:endParaRPr lang="en-GB" b="0" i="0" dirty="0">
              <a:effectLst/>
              <a:latin typeface="Segoe UI"/>
              <a:cs typeface="Segoe UI"/>
            </a:endParaRPr>
          </a:p>
          <a:p>
            <a:pPr fontAlgn="t">
              <a:lnSpc>
                <a:spcPts val="1500"/>
              </a:lnSpc>
              <a:buFont typeface="Arial" panose="020B0604020202020204" pitchFamily="34" charset="0"/>
              <a:buChar char="•"/>
            </a:pPr>
            <a:r>
              <a:rPr lang="en-GB" b="0" i="0" dirty="0">
                <a:effectLst/>
                <a:latin typeface="Segoe UI"/>
                <a:cs typeface="Segoe UI"/>
              </a:rPr>
              <a:t>Communication and information sharing</a:t>
            </a:r>
          </a:p>
          <a:p>
            <a:pPr fontAlgn="t">
              <a:lnSpc>
                <a:spcPts val="1500"/>
              </a:lnSpc>
              <a:buFont typeface="Arial" panose="020B0604020202020204" pitchFamily="34" charset="0"/>
              <a:buChar char="•"/>
            </a:pPr>
            <a:r>
              <a:rPr lang="en-GB" b="0" i="0" dirty="0">
                <a:effectLst/>
                <a:latin typeface="Segoe UI"/>
                <a:cs typeface="Segoe UI"/>
              </a:rPr>
              <a:t>Consultation principles</a:t>
            </a:r>
          </a:p>
          <a:p>
            <a:pPr fontAlgn="t">
              <a:lnSpc>
                <a:spcPts val="1500"/>
              </a:lnSpc>
              <a:buFont typeface="Arial" panose="020B0604020202020204" pitchFamily="34" charset="0"/>
              <a:buChar char="•"/>
            </a:pPr>
            <a:r>
              <a:rPr lang="en-GB" b="0" i="0" dirty="0">
                <a:effectLst/>
                <a:latin typeface="Segoe UI"/>
                <a:cs typeface="Segoe UI"/>
              </a:rPr>
              <a:t>Access to services and contacts</a:t>
            </a:r>
          </a:p>
          <a:p>
            <a:pPr fontAlgn="t">
              <a:lnSpc>
                <a:spcPts val="1500"/>
              </a:lnSpc>
              <a:buNone/>
            </a:pPr>
            <a:r>
              <a:rPr lang="en-GB" b="1" i="0" dirty="0">
                <a:effectLst/>
                <a:latin typeface="Segoe UI"/>
                <a:cs typeface="Segoe UI"/>
              </a:rPr>
              <a:t>What it is not</a:t>
            </a:r>
            <a:endParaRPr lang="en-GB" b="0" i="0" dirty="0">
              <a:effectLst/>
              <a:latin typeface="Segoe UI"/>
              <a:cs typeface="Segoe UI"/>
            </a:endParaRPr>
          </a:p>
          <a:p>
            <a:pPr fontAlgn="t">
              <a:lnSpc>
                <a:spcPts val="1500"/>
              </a:lnSpc>
              <a:buFont typeface="Arial" panose="020B0604020202020204" pitchFamily="34" charset="0"/>
              <a:buChar char="•"/>
            </a:pPr>
            <a:r>
              <a:rPr lang="en-GB" b="0" i="0" dirty="0">
                <a:effectLst/>
                <a:latin typeface="Segoe UI"/>
                <a:cs typeface="Segoe UI"/>
              </a:rPr>
              <a:t>Not a service‑level agreement</a:t>
            </a:r>
          </a:p>
          <a:p>
            <a:pPr fontAlgn="t">
              <a:lnSpc>
                <a:spcPts val="1500"/>
              </a:lnSpc>
              <a:buFont typeface="Arial" panose="020B0604020202020204" pitchFamily="34" charset="0"/>
              <a:buChar char="•"/>
            </a:pPr>
            <a:r>
              <a:rPr lang="en-GB" b="0" i="0" dirty="0">
                <a:effectLst/>
                <a:latin typeface="Segoe UI"/>
                <a:cs typeface="Segoe UI"/>
              </a:rPr>
              <a:t>Not a performance framework</a:t>
            </a:r>
            <a:endParaRPr lang="en-GB" b="0" i="0" dirty="0">
              <a:solidFill>
                <a:srgbClr val="464FEB"/>
              </a:solidFill>
              <a:effectLst/>
              <a:latin typeface="Segoe UI"/>
              <a:cs typeface="Segoe U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a:solidFill>
                <a:schemeClr val="tx1"/>
              </a:solidFill>
              <a:effectLst/>
              <a:latin typeface="+mn-lt"/>
              <a:ea typeface="+mn-ea"/>
              <a:cs typeface="+mn-cs"/>
            </a:endParaRPr>
          </a:p>
          <a:p>
            <a:endParaRPr lang="en-GB"/>
          </a:p>
        </p:txBody>
      </p:sp>
      <p:sp>
        <p:nvSpPr>
          <p:cNvPr id="4" name="Slide Number Placeholder 3"/>
          <p:cNvSpPr>
            <a:spLocks noGrp="1"/>
          </p:cNvSpPr>
          <p:nvPr>
            <p:ph type="sldNum" sz="quarter" idx="5"/>
          </p:nvPr>
        </p:nvSpPr>
        <p:spPr/>
        <p:txBody>
          <a:bodyPr/>
          <a:lstStyle/>
          <a:p>
            <a:fld id="{D80B1AFE-27B5-4DE8-B46A-BA6D4B942D67}" type="slidenum">
              <a:rPr lang="en-GB" smtClean="0"/>
              <a:t>6</a:t>
            </a:fld>
            <a:endParaRPr lang="en-GB"/>
          </a:p>
        </p:txBody>
      </p:sp>
    </p:spTree>
    <p:extLst>
      <p:ext uri="{BB962C8B-B14F-4D97-AF65-F5344CB8AC3E}">
        <p14:creationId xmlns:p14="http://schemas.microsoft.com/office/powerpoint/2010/main" val="42324536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Since 1947, the National Association of Local Councils (NALC) has been England's only recognised national membership organisation for community, neighbourhood, parish and town councils. We work with county associations to support, promote, improve and create sustainable councils.</a:t>
            </a:r>
          </a:p>
          <a:p>
            <a:endParaRPr lang="en-GB" sz="1200" b="0" i="0" kern="120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LALC was formed in 1944 and is an independent organisation representing the interests of Parish &amp; Town Councils in Lancashire, Merseyside, and Greater Manchester. The Lancashire Association also incorporates the Merseyside Association of Parish &amp; Town Councils. The aim of the Association is to offer support to </a:t>
            </a:r>
            <a:r>
              <a:rPr lang="en-GB" sz="1200" b="1" i="0" u="none" strike="noStrike" kern="1200" dirty="0">
                <a:solidFill>
                  <a:schemeClr val="tx1"/>
                </a:solidFill>
                <a:effectLst/>
                <a:latin typeface="+mn-lt"/>
                <a:ea typeface="+mn-ea"/>
                <a:cs typeface="+mn-cs"/>
                <a:hlinkClick r:id="rId3"/>
              </a:rPr>
              <a:t>member councils</a:t>
            </a:r>
            <a:r>
              <a:rPr lang="en-GB" sz="1200" b="0" i="0" kern="1200" dirty="0">
                <a:solidFill>
                  <a:schemeClr val="tx1"/>
                </a:solidFill>
                <a:effectLst/>
                <a:latin typeface="+mn-lt"/>
                <a:ea typeface="+mn-ea"/>
                <a:cs typeface="+mn-cs"/>
              </a:rPr>
              <a:t> to help them achieve the highest standards of Local Government, to </a:t>
            </a:r>
            <a:r>
              <a:rPr lang="en-GB" sz="1200" b="1" i="0" u="none" strike="noStrike" kern="1200" dirty="0">
                <a:solidFill>
                  <a:schemeClr val="tx1"/>
                </a:solidFill>
                <a:effectLst/>
                <a:latin typeface="+mn-lt"/>
                <a:ea typeface="+mn-ea"/>
                <a:cs typeface="+mn-cs"/>
                <a:hlinkClick r:id="rId4"/>
              </a:rPr>
              <a:t>offer training</a:t>
            </a:r>
            <a:r>
              <a:rPr lang="en-GB" sz="1200" b="0" i="0" kern="1200" dirty="0">
                <a:solidFill>
                  <a:schemeClr val="tx1"/>
                </a:solidFill>
                <a:effectLst/>
                <a:latin typeface="+mn-lt"/>
                <a:ea typeface="+mn-ea"/>
                <a:cs typeface="+mn-cs"/>
              </a:rPr>
              <a:t> and to represent the first tier of local government as widely as possible.  LALC also run area committee meetings, all parishes are welcome and don’t need to be members.  The chairs of the ACM’s are key stakeholders with whom we keep regular contact</a:t>
            </a:r>
            <a:r>
              <a:rPr lang="en-GB" dirty="0"/>
              <a:t> via a working group who meet quarterly with head of civic pride and safety service.</a:t>
            </a:r>
            <a:endParaRPr lang="en-GB" sz="1200" b="0" i="0" kern="1200" dirty="0">
              <a:solidFill>
                <a:schemeClr val="tx1"/>
              </a:solidFill>
              <a:effectLst/>
              <a:latin typeface="+mn-lt"/>
              <a:ea typeface="Calibri"/>
              <a:cs typeface="Calibri"/>
            </a:endParaRPr>
          </a:p>
          <a:p>
            <a:endParaRPr lang="en-GB" sz="1200" b="0" i="0" kern="120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Founded in 1972, SLCC has gone from strength to strength, starting with just 50 members and now representing clerks to over 5,000 local councils in England and Wales.</a:t>
            </a:r>
            <a:endParaRPr lang="en-GB" sz="1200" b="0" i="0" kern="1200" dirty="0">
              <a:solidFill>
                <a:schemeClr val="tx1"/>
              </a:solidFill>
              <a:effectLst/>
              <a:latin typeface="+mn-lt"/>
              <a:ea typeface="Calibri"/>
              <a:cs typeface="Calibri"/>
            </a:endParaRPr>
          </a:p>
          <a:p>
            <a:r>
              <a:rPr lang="en-GB" sz="1200" b="0" i="0" kern="1200" dirty="0">
                <a:solidFill>
                  <a:schemeClr val="tx1"/>
                </a:solidFill>
                <a:effectLst/>
                <a:latin typeface="+mn-lt"/>
                <a:ea typeface="+mn-ea"/>
                <a:cs typeface="+mn-cs"/>
              </a:rPr>
              <a:t>As the professional body for local council clerks and senior council employees, we ensure that our members are equipped with the necessary knowledge, training and skills to thrive within their role and best support their council and community.</a:t>
            </a:r>
            <a:endParaRPr lang="en-GB" sz="1200" b="0" i="0" kern="1200" dirty="0">
              <a:solidFill>
                <a:schemeClr val="tx1"/>
              </a:solidFill>
              <a:effectLst/>
              <a:latin typeface="+mn-lt"/>
              <a:ea typeface="Calibri"/>
              <a:cs typeface="Calibri"/>
            </a:endParaRPr>
          </a:p>
          <a:p>
            <a:endParaRPr lang="en-GB"/>
          </a:p>
        </p:txBody>
      </p:sp>
      <p:sp>
        <p:nvSpPr>
          <p:cNvPr id="4" name="Slide Number Placeholder 3"/>
          <p:cNvSpPr>
            <a:spLocks noGrp="1"/>
          </p:cNvSpPr>
          <p:nvPr>
            <p:ph type="sldNum" sz="quarter" idx="5"/>
          </p:nvPr>
        </p:nvSpPr>
        <p:spPr/>
        <p:txBody>
          <a:bodyPr/>
          <a:lstStyle/>
          <a:p>
            <a:fld id="{D80B1AFE-27B5-4DE8-B46A-BA6D4B942D67}" type="slidenum">
              <a:rPr lang="en-GB" smtClean="0"/>
              <a:t>7</a:t>
            </a:fld>
            <a:endParaRPr lang="en-GB"/>
          </a:p>
        </p:txBody>
      </p:sp>
    </p:spTree>
    <p:extLst>
      <p:ext uri="{BB962C8B-B14F-4D97-AF65-F5344CB8AC3E}">
        <p14:creationId xmlns:p14="http://schemas.microsoft.com/office/powerpoint/2010/main" val="26048511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ea typeface="Calibri"/>
                <a:cs typeface="Calibri"/>
              </a:rPr>
              <a:t>ADDITIONAL HANDOUTS – QUERY FLOW CHART</a:t>
            </a:r>
          </a:p>
          <a:p>
            <a:r>
              <a:rPr lang="en-GB" b="1" dirty="0">
                <a:ea typeface="Calibri"/>
                <a:cs typeface="Calibri"/>
              </a:rPr>
              <a:t>             - UPCOMING AREA COMMITTEE MEETINGS </a:t>
            </a:r>
          </a:p>
          <a:p>
            <a:endParaRPr lang="en-GB" b="1">
              <a:ea typeface="Calibri"/>
              <a:cs typeface="Calibri"/>
            </a:endParaRPr>
          </a:p>
          <a:p>
            <a:r>
              <a:rPr lang="en-GB" dirty="0"/>
              <a:t>Love Clean Streets – highways enquiries</a:t>
            </a:r>
            <a:endParaRPr lang="en-GB" dirty="0">
              <a:ea typeface="Calibri"/>
              <a:cs typeface="Calibri"/>
            </a:endParaRPr>
          </a:p>
          <a:p>
            <a:r>
              <a:rPr lang="en-GB" dirty="0"/>
              <a:t>Parish Inbox – </a:t>
            </a:r>
            <a:r>
              <a:rPr lang="en-GB" dirty="0">
                <a:hlinkClick r:id="rId3"/>
              </a:rPr>
              <a:t>parishcouncils@lancashire.gov.uk</a:t>
            </a:r>
            <a:r>
              <a:rPr lang="en-GB" dirty="0"/>
              <a:t> - 5 day SLA – current response rate average is 1.1 days</a:t>
            </a:r>
            <a:endParaRPr lang="en-GB" dirty="0">
              <a:ea typeface="Calibri"/>
              <a:cs typeface="Calibri"/>
            </a:endParaRPr>
          </a:p>
          <a:p>
            <a:r>
              <a:rPr lang="en-GB" dirty="0"/>
              <a:t>Enquiry system – anything else – governance group currently set up to streamline the system and make it more accessible to parish councils.  We will be holding an enquiry system surgery at the conference in November.</a:t>
            </a:r>
            <a:endParaRPr lang="en-GB" dirty="0">
              <a:ea typeface="Calibri"/>
              <a:cs typeface="Calibri"/>
            </a:endParaRPr>
          </a:p>
          <a:p>
            <a:r>
              <a:rPr lang="en-GB" dirty="0"/>
              <a:t>Area Committee Meetings – District meetings of parishes, attending by town and parish council team, parish champion and elected members.  Officers either answer queries directly, escalate to relevant elected member or advise on how to log query through enquiry system</a:t>
            </a:r>
            <a:endParaRPr lang="en-GB" dirty="0">
              <a:ea typeface="Calibri"/>
              <a:cs typeface="Calibri"/>
            </a:endParaRPr>
          </a:p>
          <a:p>
            <a:r>
              <a:rPr lang="en-GB" b="1" dirty="0"/>
              <a:t>**Before attending an area committee meeting, please liaise with </a:t>
            </a:r>
            <a:r>
              <a:rPr lang="en-GB" b="1" dirty="0">
                <a:hlinkClick r:id="rId3"/>
              </a:rPr>
              <a:t>parishcouncils@lancashire.gov.uk</a:t>
            </a:r>
            <a:r>
              <a:rPr lang="en-GB" b="1" dirty="0"/>
              <a:t> (parish team) and </a:t>
            </a:r>
            <a:r>
              <a:rPr lang="en-GB" b="1" dirty="0">
                <a:hlinkClick r:id="rId4"/>
              </a:rPr>
              <a:t>james.tomlinson@lancashire.gov.uk</a:t>
            </a:r>
            <a:r>
              <a:rPr lang="en-GB" b="1" dirty="0"/>
              <a:t> (parish champion) to ensure a coordinated approach**</a:t>
            </a:r>
            <a:endParaRPr lang="en-GB" dirty="0"/>
          </a:p>
          <a:p>
            <a:r>
              <a:rPr lang="en-GB" dirty="0"/>
              <a:t>County Councillor – when queries have not been resolved satisfactorily, clerks and parish councillors are advised to approach their local county councillors (as are residents)</a:t>
            </a:r>
            <a:endParaRPr lang="en-GB" dirty="0">
              <a:ea typeface="Calibri"/>
              <a:cs typeface="Calibri"/>
            </a:endParaRPr>
          </a:p>
        </p:txBody>
      </p:sp>
      <p:sp>
        <p:nvSpPr>
          <p:cNvPr id="4" name="Slide Number Placeholder 3"/>
          <p:cNvSpPr>
            <a:spLocks noGrp="1"/>
          </p:cNvSpPr>
          <p:nvPr>
            <p:ph type="sldNum" sz="quarter" idx="5"/>
          </p:nvPr>
        </p:nvSpPr>
        <p:spPr/>
        <p:txBody>
          <a:bodyPr/>
          <a:lstStyle/>
          <a:p>
            <a:fld id="{D80B1AFE-27B5-4DE8-B46A-BA6D4B942D67}" type="slidenum">
              <a:rPr lang="en-GB" smtClean="0"/>
              <a:t>8</a:t>
            </a:fld>
            <a:endParaRPr lang="en-GB"/>
          </a:p>
        </p:txBody>
      </p:sp>
    </p:spTree>
    <p:extLst>
      <p:ext uri="{BB962C8B-B14F-4D97-AF65-F5344CB8AC3E}">
        <p14:creationId xmlns:p14="http://schemas.microsoft.com/office/powerpoint/2010/main" val="8377053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B62512-1A35-3EE7-57A0-9D3446CD94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F66B80-2DA7-6545-515E-F3C7C773DB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F3982FB-9435-5375-8799-26366839E5DD}"/>
              </a:ext>
            </a:extLst>
          </p:cNvPr>
          <p:cNvSpPr>
            <a:spLocks noGrp="1"/>
          </p:cNvSpPr>
          <p:nvPr>
            <p:ph type="body" idx="1"/>
          </p:nvPr>
        </p:nvSpPr>
        <p:spPr/>
        <p:txBody>
          <a:bodyPr/>
          <a:lstStyle/>
          <a:p>
            <a:endParaRPr lang="en-GB" b="1" dirty="0">
              <a:ea typeface="Calibri"/>
              <a:cs typeface="Calibri"/>
            </a:endParaRPr>
          </a:p>
        </p:txBody>
      </p:sp>
      <p:sp>
        <p:nvSpPr>
          <p:cNvPr id="4" name="Slide Number Placeholder 3">
            <a:extLst>
              <a:ext uri="{FF2B5EF4-FFF2-40B4-BE49-F238E27FC236}">
                <a16:creationId xmlns:a16="http://schemas.microsoft.com/office/drawing/2014/main" id="{3879A96C-F5B0-A3B7-A9D2-4624605C2B7B}"/>
              </a:ext>
            </a:extLst>
          </p:cNvPr>
          <p:cNvSpPr>
            <a:spLocks noGrp="1"/>
          </p:cNvSpPr>
          <p:nvPr>
            <p:ph type="sldNum" sz="quarter" idx="5"/>
          </p:nvPr>
        </p:nvSpPr>
        <p:spPr/>
        <p:txBody>
          <a:bodyPr/>
          <a:lstStyle/>
          <a:p>
            <a:fld id="{D80B1AFE-27B5-4DE8-B46A-BA6D4B942D67}" type="slidenum">
              <a:rPr lang="en-GB" smtClean="0"/>
              <a:t>9</a:t>
            </a:fld>
            <a:endParaRPr lang="en-GB"/>
          </a:p>
        </p:txBody>
      </p:sp>
    </p:spTree>
    <p:extLst>
      <p:ext uri="{BB962C8B-B14F-4D97-AF65-F5344CB8AC3E}">
        <p14:creationId xmlns:p14="http://schemas.microsoft.com/office/powerpoint/2010/main" val="10370176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0CBE3F-6BEB-8119-BE04-49C170CE0B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D4785E-F486-B9E1-1196-21820C9074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1E0CBE-D445-5331-E5C8-423F2817271E}"/>
              </a:ext>
            </a:extLst>
          </p:cNvPr>
          <p:cNvSpPr>
            <a:spLocks noGrp="1"/>
          </p:cNvSpPr>
          <p:nvPr>
            <p:ph type="body" idx="1"/>
          </p:nvPr>
        </p:nvSpPr>
        <p:spPr/>
        <p:txBody>
          <a:bodyPr/>
          <a:lstStyle/>
          <a:p>
            <a:r>
              <a:rPr lang="en-GB" b="1" dirty="0">
                <a:ea typeface="Calibri"/>
                <a:cs typeface="Calibri"/>
              </a:rPr>
              <a:t>ADDITIONAL RESOURCE – PARISH CONFERENCE EXECUTIVE DEBRIEF</a:t>
            </a:r>
          </a:p>
          <a:p>
            <a:r>
              <a:rPr lang="en-GB" b="1" dirty="0">
                <a:ea typeface="Calibri"/>
                <a:cs typeface="Calibri"/>
              </a:rPr>
              <a:t>                                          - MOST RECENT NEWSLETTER </a:t>
            </a:r>
          </a:p>
          <a:p>
            <a:endParaRPr lang="en-GB" b="1"/>
          </a:p>
          <a:p>
            <a:r>
              <a:rPr lang="en-GB" dirty="0"/>
              <a:t>Newsletter with key updates sent regularly</a:t>
            </a:r>
            <a:endParaRPr lang="en-GB" dirty="0">
              <a:ea typeface="Calibri" panose="020F0502020204030204"/>
              <a:cs typeface="Calibri" panose="020F0502020204030204"/>
            </a:endParaRPr>
          </a:p>
          <a:p>
            <a:r>
              <a:rPr lang="en-GB" dirty="0">
                <a:ea typeface="Calibri" panose="020F0502020204030204"/>
                <a:cs typeface="Calibri" panose="020F0502020204030204"/>
              </a:rPr>
              <a:t>Database – outgoing communication, clerks responsible for maintaining own contact details, less risk if clerks move on and no GDPR necessary.   We maintain contact with clerks rather than councillors as it is a paid role.  Communications have included key policy and strategy updates, road closures, winter bulletin, updates to bus services and sharing of best practice.  Need to give 4-6 week lead in time as clerks are part time.</a:t>
            </a:r>
            <a:endParaRPr lang="en-GB" dirty="0"/>
          </a:p>
          <a:p>
            <a:r>
              <a:rPr lang="en-GB" dirty="0"/>
              <a:t>Annual conference 2026 – 14</a:t>
            </a:r>
            <a:r>
              <a:rPr lang="en-GB" baseline="30000" dirty="0"/>
              <a:t>th</a:t>
            </a:r>
            <a:r>
              <a:rPr lang="en-GB" dirty="0"/>
              <a:t> November 2026 – sold out last 2 years.  Conference was well-received by in-person attendees, with high satisfaction scores across most areas. Delegates praised the organisation, venue, and relevance of content, while also highlighting areas for improvement, particularly around diversity of content, stall engagement, and political neutrality.  Conference also supports comms with other services i.e. highways, road safety, LVP etc.</a:t>
            </a:r>
            <a:endParaRPr lang="en-GB" dirty="0">
              <a:ea typeface="Calibri"/>
              <a:cs typeface="Calibri"/>
            </a:endParaRPr>
          </a:p>
          <a:p>
            <a:r>
              <a:rPr lang="en-GB" dirty="0">
                <a:ea typeface="Calibri"/>
                <a:cs typeface="Calibri"/>
              </a:rPr>
              <a:t>Working group – meets quarterly, membership of LALC area committee chairs or nominated deputies, chaired by head of civic pride and safety service.  Recent topics include charter refresh, parish conference, enquiry system and access to services.</a:t>
            </a:r>
          </a:p>
        </p:txBody>
      </p:sp>
      <p:sp>
        <p:nvSpPr>
          <p:cNvPr id="4" name="Slide Number Placeholder 3">
            <a:extLst>
              <a:ext uri="{FF2B5EF4-FFF2-40B4-BE49-F238E27FC236}">
                <a16:creationId xmlns:a16="http://schemas.microsoft.com/office/drawing/2014/main" id="{F1C87091-3059-C4FF-9069-F83D1CE0B622}"/>
              </a:ext>
            </a:extLst>
          </p:cNvPr>
          <p:cNvSpPr>
            <a:spLocks noGrp="1"/>
          </p:cNvSpPr>
          <p:nvPr>
            <p:ph type="sldNum" sz="quarter" idx="5"/>
          </p:nvPr>
        </p:nvSpPr>
        <p:spPr/>
        <p:txBody>
          <a:bodyPr/>
          <a:lstStyle/>
          <a:p>
            <a:fld id="{D80B1AFE-27B5-4DE8-B46A-BA6D4B942D67}" type="slidenum">
              <a:rPr lang="en-GB" smtClean="0"/>
              <a:t>10</a:t>
            </a:fld>
            <a:endParaRPr lang="en-GB"/>
          </a:p>
        </p:txBody>
      </p:sp>
    </p:spTree>
    <p:extLst>
      <p:ext uri="{BB962C8B-B14F-4D97-AF65-F5344CB8AC3E}">
        <p14:creationId xmlns:p14="http://schemas.microsoft.com/office/powerpoint/2010/main" val="20383587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ea typeface="Calibri"/>
                <a:cs typeface="Calibri"/>
              </a:rPr>
              <a:t>ADDITIONAL HANDOUT – SWOT ANALYSIS</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D80B1AFE-27B5-4DE8-B46A-BA6D4B942D67}" type="slidenum">
              <a:rPr lang="en-GB" smtClean="0"/>
              <a:t>11</a:t>
            </a:fld>
            <a:endParaRPr lang="en-GB"/>
          </a:p>
        </p:txBody>
      </p:sp>
    </p:spTree>
    <p:extLst>
      <p:ext uri="{BB962C8B-B14F-4D97-AF65-F5344CB8AC3E}">
        <p14:creationId xmlns:p14="http://schemas.microsoft.com/office/powerpoint/2010/main" val="212925721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11C71-B8E0-9C1F-ECE0-DD7EF9D57D1C}"/>
              </a:ext>
            </a:extLst>
          </p:cNvPr>
          <p:cNvSpPr>
            <a:spLocks noGrp="1"/>
          </p:cNvSpPr>
          <p:nvPr>
            <p:ph type="ctrTitle"/>
          </p:nvPr>
        </p:nvSpPr>
        <p:spPr>
          <a:xfrm>
            <a:off x="260278" y="1214438"/>
            <a:ext cx="6161070" cy="2387600"/>
          </a:xfrm>
        </p:spPr>
        <p:txBody>
          <a:bodyPr anchor="b"/>
          <a:lstStyle>
            <a:lvl1pPr algn="ctr">
              <a:lnSpc>
                <a:spcPct val="100000"/>
              </a:lnSpc>
              <a:defRPr sz="6000">
                <a:latin typeface="Calibri" panose="020F0502020204030204" pitchFamily="34" charset="0"/>
                <a:cs typeface="Calibri" panose="020F0502020204030204" pitchFamily="34" charset="0"/>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3ED213E6-60D2-6826-A4C9-7572C83DBEBE}"/>
              </a:ext>
            </a:extLst>
          </p:cNvPr>
          <p:cNvSpPr>
            <a:spLocks noGrp="1"/>
          </p:cNvSpPr>
          <p:nvPr>
            <p:ph type="subTitle" idx="1"/>
          </p:nvPr>
        </p:nvSpPr>
        <p:spPr>
          <a:xfrm>
            <a:off x="260278" y="3715054"/>
            <a:ext cx="5835722" cy="1655762"/>
          </a:xfrm>
        </p:spPr>
        <p:txBody>
          <a:bodyPr/>
          <a:lstStyle>
            <a:lvl1pPr marL="0" indent="0" algn="ctr">
              <a:lnSpc>
                <a:spcPct val="100000"/>
              </a:lnSpc>
              <a:spcBef>
                <a:spcPts val="0"/>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A0B2E2D-AC1C-E406-FD58-108480F81467}"/>
              </a:ext>
            </a:extLst>
          </p:cNvPr>
          <p:cNvSpPr>
            <a:spLocks noGrp="1"/>
          </p:cNvSpPr>
          <p:nvPr>
            <p:ph type="dt" sz="half" idx="10"/>
          </p:nvPr>
        </p:nvSpPr>
        <p:spPr/>
        <p:txBody>
          <a:bodyPr/>
          <a:lstStyle/>
          <a:p>
            <a:fld id="{ED6B5CFD-32A1-4DCE-9D3C-416076CE8667}" type="datetimeFigureOut">
              <a:rPr lang="en-GB" smtClean="0"/>
              <a:t>11/09/2026</a:t>
            </a:fld>
            <a:endParaRPr lang="en-GB"/>
          </a:p>
        </p:txBody>
      </p:sp>
      <p:sp>
        <p:nvSpPr>
          <p:cNvPr id="5" name="Footer Placeholder 4">
            <a:extLst>
              <a:ext uri="{FF2B5EF4-FFF2-40B4-BE49-F238E27FC236}">
                <a16:creationId xmlns:a16="http://schemas.microsoft.com/office/drawing/2014/main" id="{6D0267D6-D9B1-53BD-864D-DF67163328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5315FC-3D05-C295-5B89-1A008C223F03}"/>
              </a:ext>
            </a:extLst>
          </p:cNvPr>
          <p:cNvSpPr>
            <a:spLocks noGrp="1"/>
          </p:cNvSpPr>
          <p:nvPr>
            <p:ph type="sldNum" sz="quarter" idx="12"/>
          </p:nvPr>
        </p:nvSpPr>
        <p:spPr/>
        <p:txBody>
          <a:bodyPr/>
          <a:lstStyle/>
          <a:p>
            <a:fld id="{43F1D174-C0F6-4BF5-A04D-80F9698B98CC}" type="slidenum">
              <a:rPr lang="en-GB" smtClean="0"/>
              <a:t>‹#›</a:t>
            </a:fld>
            <a:endParaRPr lang="en-GB"/>
          </a:p>
        </p:txBody>
      </p:sp>
      <p:pic>
        <p:nvPicPr>
          <p:cNvPr id="8" name="Picture 7" descr="A person holding a child&#10;&#10;Description automatically generated">
            <a:extLst>
              <a:ext uri="{FF2B5EF4-FFF2-40B4-BE49-F238E27FC236}">
                <a16:creationId xmlns:a16="http://schemas.microsoft.com/office/drawing/2014/main" id="{142352F0-A415-2675-47F0-842CDD53A05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121846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4F5B6-7FD4-9986-8415-219DD80F5747}"/>
              </a:ext>
            </a:extLst>
          </p:cNvPr>
          <p:cNvSpPr>
            <a:spLocks noGrp="1"/>
          </p:cNvSpPr>
          <p:nvPr>
            <p:ph type="title"/>
          </p:nvPr>
        </p:nvSpPr>
        <p:spPr/>
        <p:txBody>
          <a:bodyPr/>
          <a:lstStyle>
            <a:lvl1pPr>
              <a:lnSpc>
                <a:spcPct val="100000"/>
              </a:lnSpc>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EA55F66-A5BE-E497-CF08-183C527F0B5A}"/>
              </a:ext>
            </a:extLst>
          </p:cNvPr>
          <p:cNvSpPr>
            <a:spLocks noGrp="1"/>
          </p:cNvSpPr>
          <p:nvPr>
            <p:ph idx="1"/>
          </p:nvPr>
        </p:nvSpPr>
        <p:spPr/>
        <p:txBody>
          <a:bodyPr/>
          <a:lstStyle>
            <a:lvl1pPr>
              <a:lnSpc>
                <a:spcPct val="100000"/>
              </a:lnSpc>
              <a:spcBef>
                <a:spcPts val="0"/>
              </a:spcBef>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6AA48E-4663-4A8E-71B8-B9825DA28DEA}"/>
              </a:ext>
            </a:extLst>
          </p:cNvPr>
          <p:cNvSpPr>
            <a:spLocks noGrp="1"/>
          </p:cNvSpPr>
          <p:nvPr>
            <p:ph type="dt" sz="half" idx="10"/>
          </p:nvPr>
        </p:nvSpPr>
        <p:spPr/>
        <p:txBody>
          <a:bodyPr/>
          <a:lstStyle/>
          <a:p>
            <a:fld id="{ED6B5CFD-32A1-4DCE-9D3C-416076CE8667}" type="datetimeFigureOut">
              <a:rPr lang="en-GB" smtClean="0"/>
              <a:t>11/09/2026</a:t>
            </a:fld>
            <a:endParaRPr lang="en-GB"/>
          </a:p>
        </p:txBody>
      </p:sp>
      <p:sp>
        <p:nvSpPr>
          <p:cNvPr id="5" name="Footer Placeholder 4">
            <a:extLst>
              <a:ext uri="{FF2B5EF4-FFF2-40B4-BE49-F238E27FC236}">
                <a16:creationId xmlns:a16="http://schemas.microsoft.com/office/drawing/2014/main" id="{2D548DA5-31A7-E509-A2FA-AF833B1D38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FCF371-EBCE-8176-3671-2D6A32328476}"/>
              </a:ext>
            </a:extLst>
          </p:cNvPr>
          <p:cNvSpPr>
            <a:spLocks noGrp="1"/>
          </p:cNvSpPr>
          <p:nvPr>
            <p:ph type="sldNum" sz="quarter" idx="12"/>
          </p:nvPr>
        </p:nvSpPr>
        <p:spPr/>
        <p:txBody>
          <a:bodyPr/>
          <a:lstStyle/>
          <a:p>
            <a:fld id="{43F1D174-C0F6-4BF5-A04D-80F9698B98CC}" type="slidenum">
              <a:rPr lang="en-GB" smtClean="0"/>
              <a:t>‹#›</a:t>
            </a:fld>
            <a:endParaRPr lang="en-GB"/>
          </a:p>
        </p:txBody>
      </p:sp>
    </p:spTree>
    <p:extLst>
      <p:ext uri="{BB962C8B-B14F-4D97-AF65-F5344CB8AC3E}">
        <p14:creationId xmlns:p14="http://schemas.microsoft.com/office/powerpoint/2010/main" val="37087964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004133-157B-8410-3FB4-A42810581DFF}"/>
              </a:ext>
            </a:extLst>
          </p:cNvPr>
          <p:cNvSpPr>
            <a:spLocks noGrp="1"/>
          </p:cNvSpPr>
          <p:nvPr>
            <p:ph type="title"/>
          </p:nvPr>
        </p:nvSpPr>
        <p:spPr>
          <a:xfrm>
            <a:off x="831850" y="150425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8DD0217-F6B2-E18B-5008-596D8B0B1F54}"/>
              </a:ext>
            </a:extLst>
          </p:cNvPr>
          <p:cNvSpPr>
            <a:spLocks noGrp="1"/>
          </p:cNvSpPr>
          <p:nvPr>
            <p:ph type="body" idx="1"/>
          </p:nvPr>
        </p:nvSpPr>
        <p:spPr>
          <a:xfrm>
            <a:off x="831850" y="438398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4D3980F-BBA3-76B4-3666-51BC49CE7CB5}"/>
              </a:ext>
            </a:extLst>
          </p:cNvPr>
          <p:cNvSpPr>
            <a:spLocks noGrp="1"/>
          </p:cNvSpPr>
          <p:nvPr>
            <p:ph type="dt" sz="half" idx="10"/>
          </p:nvPr>
        </p:nvSpPr>
        <p:spPr/>
        <p:txBody>
          <a:bodyPr/>
          <a:lstStyle/>
          <a:p>
            <a:fld id="{ED6B5CFD-32A1-4DCE-9D3C-416076CE8667}" type="datetimeFigureOut">
              <a:rPr lang="en-GB" smtClean="0"/>
              <a:t>11/09/2026</a:t>
            </a:fld>
            <a:endParaRPr lang="en-GB"/>
          </a:p>
        </p:txBody>
      </p:sp>
      <p:sp>
        <p:nvSpPr>
          <p:cNvPr id="5" name="Footer Placeholder 4">
            <a:extLst>
              <a:ext uri="{FF2B5EF4-FFF2-40B4-BE49-F238E27FC236}">
                <a16:creationId xmlns:a16="http://schemas.microsoft.com/office/drawing/2014/main" id="{EE06EF9F-8C79-9717-C8DE-B460BA93C16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5349F38-7669-51B2-DDD9-C2529505F3D1}"/>
              </a:ext>
            </a:extLst>
          </p:cNvPr>
          <p:cNvSpPr>
            <a:spLocks noGrp="1"/>
          </p:cNvSpPr>
          <p:nvPr>
            <p:ph type="sldNum" sz="quarter" idx="12"/>
          </p:nvPr>
        </p:nvSpPr>
        <p:spPr/>
        <p:txBody>
          <a:bodyPr/>
          <a:lstStyle/>
          <a:p>
            <a:fld id="{43F1D174-C0F6-4BF5-A04D-80F9698B98CC}" type="slidenum">
              <a:rPr lang="en-GB" smtClean="0"/>
              <a:t>‹#›</a:t>
            </a:fld>
            <a:endParaRPr lang="en-GB"/>
          </a:p>
        </p:txBody>
      </p:sp>
    </p:spTree>
    <p:extLst>
      <p:ext uri="{BB962C8B-B14F-4D97-AF65-F5344CB8AC3E}">
        <p14:creationId xmlns:p14="http://schemas.microsoft.com/office/powerpoint/2010/main" val="14529597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993734-372C-7441-FBF3-6E5E12014FEF}"/>
              </a:ext>
            </a:extLst>
          </p:cNvPr>
          <p:cNvSpPr>
            <a:spLocks noGrp="1"/>
          </p:cNvSpPr>
          <p:nvPr>
            <p:ph type="title"/>
          </p:nvPr>
        </p:nvSpPr>
        <p:spPr/>
        <p:txBody>
          <a:bodyPr/>
          <a:lstStyle>
            <a:lvl1pPr>
              <a:lnSpc>
                <a:spcPct val="100000"/>
              </a:lnSpc>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8597CBE-C9AB-E586-54F8-16E33AF14A31}"/>
              </a:ext>
            </a:extLst>
          </p:cNvPr>
          <p:cNvSpPr>
            <a:spLocks noGrp="1"/>
          </p:cNvSpPr>
          <p:nvPr>
            <p:ph sz="half" idx="1"/>
          </p:nvPr>
        </p:nvSpPr>
        <p:spPr>
          <a:xfrm>
            <a:off x="838200" y="1825625"/>
            <a:ext cx="5181600" cy="4020371"/>
          </a:xfrm>
        </p:spPr>
        <p:txBody>
          <a:bodyPr/>
          <a:lstStyle>
            <a:lvl1pPr>
              <a:lnSpc>
                <a:spcPct val="100000"/>
              </a:lnSpc>
              <a:spcBef>
                <a:spcPts val="0"/>
              </a:spcBef>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7FB0978-4332-CC5C-F352-848564DC0C84}"/>
              </a:ext>
            </a:extLst>
          </p:cNvPr>
          <p:cNvSpPr>
            <a:spLocks noGrp="1"/>
          </p:cNvSpPr>
          <p:nvPr>
            <p:ph sz="half" idx="2"/>
          </p:nvPr>
        </p:nvSpPr>
        <p:spPr>
          <a:xfrm>
            <a:off x="6172200" y="1825625"/>
            <a:ext cx="5181600" cy="4020371"/>
          </a:xfrm>
        </p:spPr>
        <p:txBody>
          <a:bodyPr/>
          <a:lstStyle>
            <a:lvl1pPr>
              <a:lnSpc>
                <a:spcPct val="100000"/>
              </a:lnSpc>
              <a:spcBef>
                <a:spcPts val="0"/>
              </a:spcBef>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F435979-DBD1-7BE5-8564-F9410862FDC4}"/>
              </a:ext>
            </a:extLst>
          </p:cNvPr>
          <p:cNvSpPr>
            <a:spLocks noGrp="1"/>
          </p:cNvSpPr>
          <p:nvPr>
            <p:ph type="dt" sz="half" idx="10"/>
          </p:nvPr>
        </p:nvSpPr>
        <p:spPr/>
        <p:txBody>
          <a:bodyPr/>
          <a:lstStyle/>
          <a:p>
            <a:fld id="{ED6B5CFD-32A1-4DCE-9D3C-416076CE8667}" type="datetimeFigureOut">
              <a:rPr lang="en-GB" smtClean="0"/>
              <a:t>11/09/2026</a:t>
            </a:fld>
            <a:endParaRPr lang="en-GB"/>
          </a:p>
        </p:txBody>
      </p:sp>
      <p:sp>
        <p:nvSpPr>
          <p:cNvPr id="6" name="Footer Placeholder 5">
            <a:extLst>
              <a:ext uri="{FF2B5EF4-FFF2-40B4-BE49-F238E27FC236}">
                <a16:creationId xmlns:a16="http://schemas.microsoft.com/office/drawing/2014/main" id="{46773950-083E-E132-0D8C-4082B313B94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87039DE-7C21-FA99-0D24-9180616AD988}"/>
              </a:ext>
            </a:extLst>
          </p:cNvPr>
          <p:cNvSpPr>
            <a:spLocks noGrp="1"/>
          </p:cNvSpPr>
          <p:nvPr>
            <p:ph type="sldNum" sz="quarter" idx="12"/>
          </p:nvPr>
        </p:nvSpPr>
        <p:spPr/>
        <p:txBody>
          <a:bodyPr/>
          <a:lstStyle/>
          <a:p>
            <a:fld id="{43F1D174-C0F6-4BF5-A04D-80F9698B98CC}" type="slidenum">
              <a:rPr lang="en-GB" smtClean="0"/>
              <a:t>‹#›</a:t>
            </a:fld>
            <a:endParaRPr lang="en-GB"/>
          </a:p>
        </p:txBody>
      </p:sp>
    </p:spTree>
    <p:extLst>
      <p:ext uri="{BB962C8B-B14F-4D97-AF65-F5344CB8AC3E}">
        <p14:creationId xmlns:p14="http://schemas.microsoft.com/office/powerpoint/2010/main" val="4536682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9B8BA8-F2C5-90F0-FECB-3F9BE991F34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488C858-541A-B6AB-753D-744B0A95EAC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87ED938-2C23-E385-D603-9EA215910787}"/>
              </a:ext>
            </a:extLst>
          </p:cNvPr>
          <p:cNvSpPr>
            <a:spLocks noGrp="1"/>
          </p:cNvSpPr>
          <p:nvPr>
            <p:ph sz="half" idx="2"/>
          </p:nvPr>
        </p:nvSpPr>
        <p:spPr>
          <a:xfrm>
            <a:off x="839788" y="2505075"/>
            <a:ext cx="5157787" cy="337174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725703B-42F8-9D7D-6E0A-AC7A8F7FE96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DD05FEC-DFC4-6CA9-C05A-E5DC1DBD39E5}"/>
              </a:ext>
            </a:extLst>
          </p:cNvPr>
          <p:cNvSpPr>
            <a:spLocks noGrp="1"/>
          </p:cNvSpPr>
          <p:nvPr>
            <p:ph sz="quarter" idx="4"/>
          </p:nvPr>
        </p:nvSpPr>
        <p:spPr>
          <a:xfrm>
            <a:off x="6172200" y="2505075"/>
            <a:ext cx="5183188" cy="337174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7D50C8F-0566-6B9D-6532-C8207FD78C50}"/>
              </a:ext>
            </a:extLst>
          </p:cNvPr>
          <p:cNvSpPr>
            <a:spLocks noGrp="1"/>
          </p:cNvSpPr>
          <p:nvPr>
            <p:ph type="dt" sz="half" idx="10"/>
          </p:nvPr>
        </p:nvSpPr>
        <p:spPr/>
        <p:txBody>
          <a:bodyPr/>
          <a:lstStyle/>
          <a:p>
            <a:fld id="{ED6B5CFD-32A1-4DCE-9D3C-416076CE8667}" type="datetimeFigureOut">
              <a:rPr lang="en-GB" smtClean="0"/>
              <a:t>11/09/2026</a:t>
            </a:fld>
            <a:endParaRPr lang="en-GB"/>
          </a:p>
        </p:txBody>
      </p:sp>
      <p:sp>
        <p:nvSpPr>
          <p:cNvPr id="8" name="Footer Placeholder 7">
            <a:extLst>
              <a:ext uri="{FF2B5EF4-FFF2-40B4-BE49-F238E27FC236}">
                <a16:creationId xmlns:a16="http://schemas.microsoft.com/office/drawing/2014/main" id="{7F90DFD3-9F08-6144-1E67-9131F0571F4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A925CCC-AD59-E284-E467-CE74B15DE7B8}"/>
              </a:ext>
            </a:extLst>
          </p:cNvPr>
          <p:cNvSpPr>
            <a:spLocks noGrp="1"/>
          </p:cNvSpPr>
          <p:nvPr>
            <p:ph type="sldNum" sz="quarter" idx="12"/>
          </p:nvPr>
        </p:nvSpPr>
        <p:spPr/>
        <p:txBody>
          <a:bodyPr/>
          <a:lstStyle/>
          <a:p>
            <a:fld id="{43F1D174-C0F6-4BF5-A04D-80F9698B98CC}" type="slidenum">
              <a:rPr lang="en-GB" smtClean="0"/>
              <a:t>‹#›</a:t>
            </a:fld>
            <a:endParaRPr lang="en-GB"/>
          </a:p>
        </p:txBody>
      </p:sp>
    </p:spTree>
    <p:extLst>
      <p:ext uri="{BB962C8B-B14F-4D97-AF65-F5344CB8AC3E}">
        <p14:creationId xmlns:p14="http://schemas.microsoft.com/office/powerpoint/2010/main" val="2444031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12513C-D762-6E5E-B7B7-394DA198C7C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0C98FC0-F972-99FD-9089-E0C474C1B092}"/>
              </a:ext>
            </a:extLst>
          </p:cNvPr>
          <p:cNvSpPr>
            <a:spLocks noGrp="1"/>
          </p:cNvSpPr>
          <p:nvPr>
            <p:ph type="dt" sz="half" idx="10"/>
          </p:nvPr>
        </p:nvSpPr>
        <p:spPr/>
        <p:txBody>
          <a:bodyPr/>
          <a:lstStyle/>
          <a:p>
            <a:fld id="{ED6B5CFD-32A1-4DCE-9D3C-416076CE8667}" type="datetimeFigureOut">
              <a:rPr lang="en-GB" smtClean="0"/>
              <a:t>11/09/2026</a:t>
            </a:fld>
            <a:endParaRPr lang="en-GB"/>
          </a:p>
        </p:txBody>
      </p:sp>
      <p:sp>
        <p:nvSpPr>
          <p:cNvPr id="4" name="Footer Placeholder 3">
            <a:extLst>
              <a:ext uri="{FF2B5EF4-FFF2-40B4-BE49-F238E27FC236}">
                <a16:creationId xmlns:a16="http://schemas.microsoft.com/office/drawing/2014/main" id="{FE0A65B7-BD1C-4DB5-57AB-4FA74485E52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AFA6906-0A61-453A-C8A2-75A95741EE70}"/>
              </a:ext>
            </a:extLst>
          </p:cNvPr>
          <p:cNvSpPr>
            <a:spLocks noGrp="1"/>
          </p:cNvSpPr>
          <p:nvPr>
            <p:ph type="sldNum" sz="quarter" idx="12"/>
          </p:nvPr>
        </p:nvSpPr>
        <p:spPr/>
        <p:txBody>
          <a:bodyPr/>
          <a:lstStyle/>
          <a:p>
            <a:fld id="{43F1D174-C0F6-4BF5-A04D-80F9698B98CC}" type="slidenum">
              <a:rPr lang="en-GB" smtClean="0"/>
              <a:t>‹#›</a:t>
            </a:fld>
            <a:endParaRPr lang="en-GB"/>
          </a:p>
        </p:txBody>
      </p:sp>
    </p:spTree>
    <p:extLst>
      <p:ext uri="{BB962C8B-B14F-4D97-AF65-F5344CB8AC3E}">
        <p14:creationId xmlns:p14="http://schemas.microsoft.com/office/powerpoint/2010/main" val="20805114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DEA112E-7F32-294F-30C5-6E0E0D16F552}"/>
              </a:ext>
            </a:extLst>
          </p:cNvPr>
          <p:cNvSpPr>
            <a:spLocks noGrp="1"/>
          </p:cNvSpPr>
          <p:nvPr>
            <p:ph type="dt" sz="half" idx="10"/>
          </p:nvPr>
        </p:nvSpPr>
        <p:spPr/>
        <p:txBody>
          <a:bodyPr/>
          <a:lstStyle/>
          <a:p>
            <a:fld id="{ED6B5CFD-32A1-4DCE-9D3C-416076CE8667}" type="datetimeFigureOut">
              <a:rPr lang="en-GB" smtClean="0"/>
              <a:t>11/09/2026</a:t>
            </a:fld>
            <a:endParaRPr lang="en-GB"/>
          </a:p>
        </p:txBody>
      </p:sp>
      <p:sp>
        <p:nvSpPr>
          <p:cNvPr id="3" name="Footer Placeholder 2">
            <a:extLst>
              <a:ext uri="{FF2B5EF4-FFF2-40B4-BE49-F238E27FC236}">
                <a16:creationId xmlns:a16="http://schemas.microsoft.com/office/drawing/2014/main" id="{7EAEDE64-43D6-4F5F-DD21-28BE6953412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0E4A9DF-5D16-C878-64A9-40DCD794F959}"/>
              </a:ext>
            </a:extLst>
          </p:cNvPr>
          <p:cNvSpPr>
            <a:spLocks noGrp="1"/>
          </p:cNvSpPr>
          <p:nvPr>
            <p:ph type="sldNum" sz="quarter" idx="12"/>
          </p:nvPr>
        </p:nvSpPr>
        <p:spPr/>
        <p:txBody>
          <a:bodyPr/>
          <a:lstStyle/>
          <a:p>
            <a:fld id="{43F1D174-C0F6-4BF5-A04D-80F9698B98CC}" type="slidenum">
              <a:rPr lang="en-GB" smtClean="0"/>
              <a:t>‹#›</a:t>
            </a:fld>
            <a:endParaRPr lang="en-GB"/>
          </a:p>
        </p:txBody>
      </p:sp>
    </p:spTree>
    <p:extLst>
      <p:ext uri="{BB962C8B-B14F-4D97-AF65-F5344CB8AC3E}">
        <p14:creationId xmlns:p14="http://schemas.microsoft.com/office/powerpoint/2010/main" val="36000883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BEB93-1E6B-B00F-1E6D-6D24946BCB4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CD0B7C0-44D2-5E15-2051-419256D542D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4925567-CA97-8A27-8EEA-3377187A94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D7DD4-4ABF-608C-607B-395FB854B6FB}"/>
              </a:ext>
            </a:extLst>
          </p:cNvPr>
          <p:cNvSpPr>
            <a:spLocks noGrp="1"/>
          </p:cNvSpPr>
          <p:nvPr>
            <p:ph type="dt" sz="half" idx="10"/>
          </p:nvPr>
        </p:nvSpPr>
        <p:spPr/>
        <p:txBody>
          <a:bodyPr/>
          <a:lstStyle/>
          <a:p>
            <a:fld id="{ED6B5CFD-32A1-4DCE-9D3C-416076CE8667}" type="datetimeFigureOut">
              <a:rPr lang="en-GB" smtClean="0"/>
              <a:t>11/09/2026</a:t>
            </a:fld>
            <a:endParaRPr lang="en-GB"/>
          </a:p>
        </p:txBody>
      </p:sp>
      <p:sp>
        <p:nvSpPr>
          <p:cNvPr id="6" name="Footer Placeholder 5">
            <a:extLst>
              <a:ext uri="{FF2B5EF4-FFF2-40B4-BE49-F238E27FC236}">
                <a16:creationId xmlns:a16="http://schemas.microsoft.com/office/drawing/2014/main" id="{EC50D530-3778-E7E2-D49A-9F35E7EDC4C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A8FBD4B-CB65-FBF8-1CA7-FC7332A36EE8}"/>
              </a:ext>
            </a:extLst>
          </p:cNvPr>
          <p:cNvSpPr>
            <a:spLocks noGrp="1"/>
          </p:cNvSpPr>
          <p:nvPr>
            <p:ph type="sldNum" sz="quarter" idx="12"/>
          </p:nvPr>
        </p:nvSpPr>
        <p:spPr/>
        <p:txBody>
          <a:bodyPr/>
          <a:lstStyle/>
          <a:p>
            <a:fld id="{43F1D174-C0F6-4BF5-A04D-80F9698B98CC}" type="slidenum">
              <a:rPr lang="en-GB" smtClean="0"/>
              <a:t>‹#›</a:t>
            </a:fld>
            <a:endParaRPr lang="en-GB"/>
          </a:p>
        </p:txBody>
      </p:sp>
    </p:spTree>
    <p:extLst>
      <p:ext uri="{BB962C8B-B14F-4D97-AF65-F5344CB8AC3E}">
        <p14:creationId xmlns:p14="http://schemas.microsoft.com/office/powerpoint/2010/main" val="5045413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654E4C-B9AA-8B3E-3CCA-8669EC5D0F7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523D8C9-F9C7-5A55-C1EC-E6D15ED0A2D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5740EAD-871D-DE65-6B43-D4C29898EBF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B016AFD-9F10-9395-6191-ADC79B480A82}"/>
              </a:ext>
            </a:extLst>
          </p:cNvPr>
          <p:cNvSpPr>
            <a:spLocks noGrp="1"/>
          </p:cNvSpPr>
          <p:nvPr>
            <p:ph type="dt" sz="half" idx="10"/>
          </p:nvPr>
        </p:nvSpPr>
        <p:spPr/>
        <p:txBody>
          <a:bodyPr/>
          <a:lstStyle/>
          <a:p>
            <a:fld id="{ED6B5CFD-32A1-4DCE-9D3C-416076CE8667}" type="datetimeFigureOut">
              <a:rPr lang="en-GB" smtClean="0"/>
              <a:t>11/09/2026</a:t>
            </a:fld>
            <a:endParaRPr lang="en-GB"/>
          </a:p>
        </p:txBody>
      </p:sp>
      <p:sp>
        <p:nvSpPr>
          <p:cNvPr id="6" name="Footer Placeholder 5">
            <a:extLst>
              <a:ext uri="{FF2B5EF4-FFF2-40B4-BE49-F238E27FC236}">
                <a16:creationId xmlns:a16="http://schemas.microsoft.com/office/drawing/2014/main" id="{63DEF5A9-26EA-C452-71FF-37B07CFE3BE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E872495-843C-D17B-0F68-68214BEA2DF8}"/>
              </a:ext>
            </a:extLst>
          </p:cNvPr>
          <p:cNvSpPr>
            <a:spLocks noGrp="1"/>
          </p:cNvSpPr>
          <p:nvPr>
            <p:ph type="sldNum" sz="quarter" idx="12"/>
          </p:nvPr>
        </p:nvSpPr>
        <p:spPr/>
        <p:txBody>
          <a:bodyPr/>
          <a:lstStyle/>
          <a:p>
            <a:fld id="{43F1D174-C0F6-4BF5-A04D-80F9698B98CC}" type="slidenum">
              <a:rPr lang="en-GB" smtClean="0"/>
              <a:t>‹#›</a:t>
            </a:fld>
            <a:endParaRPr lang="en-GB"/>
          </a:p>
        </p:txBody>
      </p:sp>
    </p:spTree>
    <p:extLst>
      <p:ext uri="{BB962C8B-B14F-4D97-AF65-F5344CB8AC3E}">
        <p14:creationId xmlns:p14="http://schemas.microsoft.com/office/powerpoint/2010/main" val="861867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C76CD9-597D-952D-059F-F85222740A1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48C04A7-DCFE-55AB-F8CE-7A972DE78F7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C301E2-3A56-4FBA-3AE4-F48D107DDB76}"/>
              </a:ext>
            </a:extLst>
          </p:cNvPr>
          <p:cNvSpPr>
            <a:spLocks noGrp="1"/>
          </p:cNvSpPr>
          <p:nvPr>
            <p:ph type="dt" sz="half" idx="10"/>
          </p:nvPr>
        </p:nvSpPr>
        <p:spPr/>
        <p:txBody>
          <a:bodyPr/>
          <a:lstStyle/>
          <a:p>
            <a:fld id="{ED6B5CFD-32A1-4DCE-9D3C-416076CE8667}" type="datetimeFigureOut">
              <a:rPr lang="en-GB" smtClean="0"/>
              <a:t>11/09/2026</a:t>
            </a:fld>
            <a:endParaRPr lang="en-GB"/>
          </a:p>
        </p:txBody>
      </p:sp>
      <p:sp>
        <p:nvSpPr>
          <p:cNvPr id="5" name="Footer Placeholder 4">
            <a:extLst>
              <a:ext uri="{FF2B5EF4-FFF2-40B4-BE49-F238E27FC236}">
                <a16:creationId xmlns:a16="http://schemas.microsoft.com/office/drawing/2014/main" id="{631AFC2F-B06A-F057-E104-9CC9F3FD49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D3CB04-91C5-B649-080F-604E842AE77F}"/>
              </a:ext>
            </a:extLst>
          </p:cNvPr>
          <p:cNvSpPr>
            <a:spLocks noGrp="1"/>
          </p:cNvSpPr>
          <p:nvPr>
            <p:ph type="sldNum" sz="quarter" idx="12"/>
          </p:nvPr>
        </p:nvSpPr>
        <p:spPr/>
        <p:txBody>
          <a:bodyPr/>
          <a:lstStyle/>
          <a:p>
            <a:fld id="{43F1D174-C0F6-4BF5-A04D-80F9698B98CC}" type="slidenum">
              <a:rPr lang="en-GB" smtClean="0"/>
              <a:t>‹#›</a:t>
            </a:fld>
            <a:endParaRPr lang="en-GB"/>
          </a:p>
        </p:txBody>
      </p:sp>
    </p:spTree>
    <p:extLst>
      <p:ext uri="{BB962C8B-B14F-4D97-AF65-F5344CB8AC3E}">
        <p14:creationId xmlns:p14="http://schemas.microsoft.com/office/powerpoint/2010/main" val="22311350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CF7B645-E8EC-C491-C5BF-F7268243E9DA}"/>
              </a:ext>
            </a:extLst>
          </p:cNvPr>
          <p:cNvSpPr>
            <a:spLocks noGrp="1"/>
          </p:cNvSpPr>
          <p:nvPr>
            <p:ph type="title" orient="vert"/>
          </p:nvPr>
        </p:nvSpPr>
        <p:spPr>
          <a:xfrm>
            <a:off x="8724900" y="1428108"/>
            <a:ext cx="2628900" cy="4448710"/>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C34E77D-7F0F-AF04-3B4E-9B0DC286BB51}"/>
              </a:ext>
            </a:extLst>
          </p:cNvPr>
          <p:cNvSpPr>
            <a:spLocks noGrp="1"/>
          </p:cNvSpPr>
          <p:nvPr>
            <p:ph type="body" orient="vert" idx="1"/>
          </p:nvPr>
        </p:nvSpPr>
        <p:spPr>
          <a:xfrm>
            <a:off x="838200" y="1428108"/>
            <a:ext cx="7734300" cy="4448710"/>
          </a:xfrm>
        </p:spPr>
        <p:txBody>
          <a:bodyPr vert="eaVert"/>
          <a:lstStyle>
            <a:lvl2pPr>
              <a:lnSpc>
                <a:spcPct val="100000"/>
              </a:lnSpc>
              <a:spcBef>
                <a:spcPts val="0"/>
              </a:spcBef>
              <a:defRPr/>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146E663-460C-8CD3-061D-1C714C236FB9}"/>
              </a:ext>
            </a:extLst>
          </p:cNvPr>
          <p:cNvSpPr>
            <a:spLocks noGrp="1"/>
          </p:cNvSpPr>
          <p:nvPr>
            <p:ph type="dt" sz="half" idx="10"/>
          </p:nvPr>
        </p:nvSpPr>
        <p:spPr/>
        <p:txBody>
          <a:bodyPr/>
          <a:lstStyle/>
          <a:p>
            <a:fld id="{ED6B5CFD-32A1-4DCE-9D3C-416076CE8667}" type="datetimeFigureOut">
              <a:rPr lang="en-GB" smtClean="0"/>
              <a:t>11/09/2026</a:t>
            </a:fld>
            <a:endParaRPr lang="en-GB"/>
          </a:p>
        </p:txBody>
      </p:sp>
      <p:sp>
        <p:nvSpPr>
          <p:cNvPr id="5" name="Footer Placeholder 4">
            <a:extLst>
              <a:ext uri="{FF2B5EF4-FFF2-40B4-BE49-F238E27FC236}">
                <a16:creationId xmlns:a16="http://schemas.microsoft.com/office/drawing/2014/main" id="{8FA54C43-ECB5-E591-3C38-2A3C32F85D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E7F87C-4186-6FED-288F-FD846A1BA15C}"/>
              </a:ext>
            </a:extLst>
          </p:cNvPr>
          <p:cNvSpPr>
            <a:spLocks noGrp="1"/>
          </p:cNvSpPr>
          <p:nvPr>
            <p:ph type="sldNum" sz="quarter" idx="12"/>
          </p:nvPr>
        </p:nvSpPr>
        <p:spPr/>
        <p:txBody>
          <a:bodyPr/>
          <a:lstStyle/>
          <a:p>
            <a:fld id="{43F1D174-C0F6-4BF5-A04D-80F9698B98CC}" type="slidenum">
              <a:rPr lang="en-GB" smtClean="0"/>
              <a:t>‹#›</a:t>
            </a:fld>
            <a:endParaRPr lang="en-GB"/>
          </a:p>
        </p:txBody>
      </p:sp>
    </p:spTree>
    <p:extLst>
      <p:ext uri="{BB962C8B-B14F-4D97-AF65-F5344CB8AC3E}">
        <p14:creationId xmlns:p14="http://schemas.microsoft.com/office/powerpoint/2010/main" val="570602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4987569-3006-9B28-34DB-CC3E8D4FBA8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9C9D092-C235-A560-81D1-B5E76971C546}"/>
              </a:ext>
            </a:extLst>
          </p:cNvPr>
          <p:cNvSpPr>
            <a:spLocks noGrp="1"/>
          </p:cNvSpPr>
          <p:nvPr>
            <p:ph type="body" idx="1"/>
          </p:nvPr>
        </p:nvSpPr>
        <p:spPr>
          <a:xfrm>
            <a:off x="838200" y="1825625"/>
            <a:ext cx="10515600" cy="40100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685E370-A2BA-EE1D-BA6F-A663FEFA51C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6B5CFD-32A1-4DCE-9D3C-416076CE8667}" type="datetimeFigureOut">
              <a:rPr lang="en-GB" smtClean="0"/>
              <a:t>11/09/2026</a:t>
            </a:fld>
            <a:endParaRPr lang="en-GB"/>
          </a:p>
        </p:txBody>
      </p:sp>
      <p:sp>
        <p:nvSpPr>
          <p:cNvPr id="5" name="Footer Placeholder 4">
            <a:extLst>
              <a:ext uri="{FF2B5EF4-FFF2-40B4-BE49-F238E27FC236}">
                <a16:creationId xmlns:a16="http://schemas.microsoft.com/office/drawing/2014/main" id="{779BE784-ED1E-5065-DF6A-00D8198D486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C208AD3-2858-D2DB-948D-839BAE4CAF2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3F1D174-C0F6-4BF5-A04D-80F9698B98CC}" type="slidenum">
              <a:rPr lang="en-GB" smtClean="0"/>
              <a:t>‹#›</a:t>
            </a:fld>
            <a:endParaRPr lang="en-GB"/>
          </a:p>
        </p:txBody>
      </p:sp>
      <p:pic>
        <p:nvPicPr>
          <p:cNvPr id="9" name="Picture 8" descr="A close-up of a white object&#10;&#10;Description automatically generated">
            <a:extLst>
              <a:ext uri="{FF2B5EF4-FFF2-40B4-BE49-F238E27FC236}">
                <a16:creationId xmlns:a16="http://schemas.microsoft.com/office/drawing/2014/main" id="{BC99DDB1-8ABA-CA34-BDB2-6539EC6769C4}"/>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724452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10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svg"/><Relationship Id="rId5" Type="http://schemas.openxmlformats.org/officeDocument/2006/relationships/image" Target="../media/image8.svg"/><Relationship Id="rId4" Type="http://schemas.openxmlformats.org/officeDocument/2006/relationships/image" Target="../media/image7.svg"/></Relationships>
</file>

<file path=ppt/slides/_rels/slide6.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1.svg"/><Relationship Id="rId7" Type="http://schemas.openxmlformats.org/officeDocument/2006/relationships/image" Target="../media/image14.sv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3.svg"/><Relationship Id="rId5" Type="http://schemas.openxmlformats.org/officeDocument/2006/relationships/image" Target="../media/image10.svg"/><Relationship Id="rId4" Type="http://schemas.openxmlformats.org/officeDocument/2006/relationships/image" Target="../media/image12.svg"/><Relationship Id="rId9"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8.png"/><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9.png"/><Relationship Id="rId7" Type="http://schemas.openxmlformats.org/officeDocument/2006/relationships/image" Target="../media/image23.sv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2.svg"/><Relationship Id="rId5" Type="http://schemas.openxmlformats.org/officeDocument/2006/relationships/image" Target="../media/image21.svg"/><Relationship Id="rId4" Type="http://schemas.openxmlformats.org/officeDocument/2006/relationships/image" Target="../media/image20.svg"/></Relationships>
</file>

<file path=ppt/slides/_rels/slide9.xml.rels><?xml version="1.0" encoding="UTF-8" standalone="yes"?>
<Relationships xmlns="http://schemas.openxmlformats.org/package/2006/relationships"><Relationship Id="rId8" Type="http://schemas.openxmlformats.org/officeDocument/2006/relationships/image" Target="../media/image26.gif"/><Relationship Id="rId3" Type="http://schemas.openxmlformats.org/officeDocument/2006/relationships/hyperlink" Target="https://www.lancashire.gov.uk/council/grants/crowdfund-lancashire/" TargetMode="External"/><Relationship Id="rId7" Type="http://schemas.openxmlformats.org/officeDocument/2006/relationships/image" Target="../media/image25.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4.svg"/><Relationship Id="rId5" Type="http://schemas.openxmlformats.org/officeDocument/2006/relationships/hyperlink" Target="https://www.lancashire.gov.uk/community/grants-and-funding/champion-grants-scheme/" TargetMode="External"/><Relationship Id="rId4" Type="http://schemas.openxmlformats.org/officeDocument/2006/relationships/hyperlink" Target="https://funding.idoxopen4community.co.uk/lancashirecc" TargetMode="External"/><Relationship Id="rId9"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27.svg"/><Relationship Id="rId7"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30.svg"/><Relationship Id="rId5" Type="http://schemas.openxmlformats.org/officeDocument/2006/relationships/image" Target="../media/image29.svg"/><Relationship Id="rId4" Type="http://schemas.openxmlformats.org/officeDocument/2006/relationships/image" Target="../media/image28.svg"/></Relationships>
</file>

<file path=ppt/slides/_rels/slide11.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32.svg"/></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flags from a string&#10;&#10;AI-generated content may be incorrect.">
            <a:extLst>
              <a:ext uri="{FF2B5EF4-FFF2-40B4-BE49-F238E27FC236}">
                <a16:creationId xmlns:a16="http://schemas.microsoft.com/office/drawing/2014/main" id="{E13B7762-8109-AB71-87B7-A567E98307BE}"/>
              </a:ext>
            </a:extLst>
          </p:cNvPr>
          <p:cNvPicPr>
            <a:picLocks noChangeAspect="1"/>
          </p:cNvPicPr>
          <p:nvPr/>
        </p:nvPicPr>
        <p:blipFill>
          <a:blip r:embed="rId2"/>
          <a:stretch>
            <a:fillRect/>
          </a:stretch>
        </p:blipFill>
        <p:spPr>
          <a:xfrm rot="2520000">
            <a:off x="8041079" y="1258181"/>
            <a:ext cx="4264744" cy="1294462"/>
          </a:xfrm>
          <a:prstGeom prst="rect">
            <a:avLst/>
          </a:prstGeom>
        </p:spPr>
      </p:pic>
      <p:sp>
        <p:nvSpPr>
          <p:cNvPr id="7" name="Title 1">
            <a:extLst>
              <a:ext uri="{FF2B5EF4-FFF2-40B4-BE49-F238E27FC236}">
                <a16:creationId xmlns:a16="http://schemas.microsoft.com/office/drawing/2014/main" id="{C17E2CC6-59F3-4B26-9EDE-2DA2631331F0}"/>
              </a:ext>
            </a:extLst>
          </p:cNvPr>
          <p:cNvSpPr txBox="1">
            <a:spLocks/>
          </p:cNvSpPr>
          <p:nvPr/>
        </p:nvSpPr>
        <p:spPr>
          <a:xfrm>
            <a:off x="3013311" y="2372087"/>
            <a:ext cx="6161070" cy="2114854"/>
          </a:xfrm>
          <a:prstGeom prst="rect">
            <a:avLst/>
          </a:prstGeom>
        </p:spPr>
        <p:txBody>
          <a:bodyPr vert="horz" lIns="91440" tIns="45720" rIns="91440" bIns="45720" rtlCol="0" anchor="ctr">
            <a:normAutofit/>
          </a:bodyPr>
          <a:lstStyle>
            <a:lvl1pPr algn="l" defTabSz="914400" rtl="0" eaLnBrk="1" latinLnBrk="0" hangingPunct="1">
              <a:lnSpc>
                <a:spcPct val="100000"/>
              </a:lnSpc>
              <a:spcBef>
                <a:spcPct val="0"/>
              </a:spcBef>
              <a:buNone/>
              <a:defRPr sz="4400" kern="1200">
                <a:solidFill>
                  <a:schemeClr val="tx1"/>
                </a:solidFill>
                <a:latin typeface="+mj-lt"/>
                <a:ea typeface="+mj-ea"/>
                <a:cs typeface="+mj-cs"/>
              </a:defRPr>
            </a:lvl1pPr>
          </a:lstStyle>
          <a:p>
            <a:pPr algn="ctr"/>
            <a:r>
              <a:rPr lang="en-GB"/>
              <a:t>Town and Parish Councils</a:t>
            </a:r>
          </a:p>
        </p:txBody>
      </p:sp>
      <p:sp>
        <p:nvSpPr>
          <p:cNvPr id="9" name="Subtitle 2">
            <a:extLst>
              <a:ext uri="{FF2B5EF4-FFF2-40B4-BE49-F238E27FC236}">
                <a16:creationId xmlns:a16="http://schemas.microsoft.com/office/drawing/2014/main" id="{81C81432-7487-9B6E-1F7A-B1DCBBDD8A1F}"/>
              </a:ext>
            </a:extLst>
          </p:cNvPr>
          <p:cNvSpPr txBox="1">
            <a:spLocks/>
          </p:cNvSpPr>
          <p:nvPr/>
        </p:nvSpPr>
        <p:spPr>
          <a:xfrm>
            <a:off x="3174594" y="4782431"/>
            <a:ext cx="5835722" cy="1655762"/>
          </a:xfrm>
          <a:prstGeom prst="rect">
            <a:avLst/>
          </a:prstGeom>
        </p:spPr>
        <p:txBody>
          <a:bodyPr vert="horz" lIns="91440" tIns="45720" rIns="91440" bIns="45720" rtlCol="0" anchor="t">
            <a:normAutofit/>
          </a:bodyPr>
          <a:lstStyle>
            <a:lvl1pPr marL="228600" indent="-228600" algn="l" defTabSz="914400" rtl="0" eaLnBrk="1" latinLnBrk="0" hangingPunct="1">
              <a:lnSpc>
                <a:spcPct val="100000"/>
              </a:lnSpc>
              <a:spcBef>
                <a:spcPts val="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t>parishcouncils@lancashire.gov.uk</a:t>
            </a:r>
            <a:endParaRPr lang="en-US" dirty="0"/>
          </a:p>
        </p:txBody>
      </p:sp>
      <p:pic>
        <p:nvPicPr>
          <p:cNvPr id="11" name="Picture 10" descr="A black background with grey letters&#10;&#10;AI-generated content may be incorrect.">
            <a:extLst>
              <a:ext uri="{FF2B5EF4-FFF2-40B4-BE49-F238E27FC236}">
                <a16:creationId xmlns:a16="http://schemas.microsoft.com/office/drawing/2014/main" id="{0BC83A54-7302-EA69-A428-12689811371C}"/>
              </a:ext>
            </a:extLst>
          </p:cNvPr>
          <p:cNvPicPr>
            <a:picLocks noChangeAspect="1"/>
          </p:cNvPicPr>
          <p:nvPr/>
        </p:nvPicPr>
        <p:blipFill>
          <a:blip r:embed="rId3"/>
          <a:srcRect r="129" b="-680"/>
          <a:stretch>
            <a:fillRect/>
          </a:stretch>
        </p:blipFill>
        <p:spPr>
          <a:xfrm>
            <a:off x="337514" y="738362"/>
            <a:ext cx="4759225" cy="966482"/>
          </a:xfrm>
          <a:prstGeom prst="rect">
            <a:avLst/>
          </a:prstGeom>
        </p:spPr>
      </p:pic>
    </p:spTree>
    <p:extLst>
      <p:ext uri="{BB962C8B-B14F-4D97-AF65-F5344CB8AC3E}">
        <p14:creationId xmlns:p14="http://schemas.microsoft.com/office/powerpoint/2010/main" val="30962985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C797BB-C1A7-FE7D-1179-FC28E3840BFC}"/>
              </a:ext>
            </a:extLst>
          </p:cNvPr>
          <p:cNvSpPr>
            <a:spLocks noGrp="1"/>
          </p:cNvSpPr>
          <p:nvPr>
            <p:ph type="title"/>
          </p:nvPr>
        </p:nvSpPr>
        <p:spPr/>
        <p:txBody>
          <a:bodyPr/>
          <a:lstStyle/>
          <a:p>
            <a:r>
              <a:rPr lang="en-GB"/>
              <a:t>Purpose of todays briefing</a:t>
            </a:r>
          </a:p>
        </p:txBody>
      </p:sp>
      <p:sp>
        <p:nvSpPr>
          <p:cNvPr id="3" name="Content Placeholder 2">
            <a:extLst>
              <a:ext uri="{FF2B5EF4-FFF2-40B4-BE49-F238E27FC236}">
                <a16:creationId xmlns:a16="http://schemas.microsoft.com/office/drawing/2014/main" id="{EC10EF6F-1971-C577-CEEB-8E1D3A8FDE58}"/>
              </a:ext>
            </a:extLst>
          </p:cNvPr>
          <p:cNvSpPr>
            <a:spLocks noGrp="1"/>
          </p:cNvSpPr>
          <p:nvPr>
            <p:ph idx="1"/>
          </p:nvPr>
        </p:nvSpPr>
        <p:spPr>
          <a:xfrm>
            <a:off x="838200" y="2300078"/>
            <a:ext cx="10515600" cy="2763628"/>
          </a:xfrm>
        </p:spPr>
        <p:txBody>
          <a:bodyPr/>
          <a:lstStyle/>
          <a:p>
            <a:r>
              <a:rPr lang="en-GB"/>
              <a:t>Provide an overview for county councillors</a:t>
            </a:r>
          </a:p>
          <a:p>
            <a:pPr marL="0" indent="0">
              <a:buNone/>
            </a:pPr>
            <a:endParaRPr lang="en-GB"/>
          </a:p>
          <a:p>
            <a:r>
              <a:rPr lang="en-GB"/>
              <a:t>Clarify roles, responsibilities and expectations</a:t>
            </a:r>
          </a:p>
          <a:p>
            <a:pPr marL="0" indent="0">
              <a:buNone/>
            </a:pPr>
            <a:endParaRPr lang="en-GB"/>
          </a:p>
          <a:p>
            <a:r>
              <a:rPr lang="en-GB"/>
              <a:t>Highlight current activity, challenges and opportunities</a:t>
            </a:r>
          </a:p>
        </p:txBody>
      </p:sp>
      <p:pic>
        <p:nvPicPr>
          <p:cNvPr id="5" name="Picture 4">
            <a:extLst>
              <a:ext uri="{FF2B5EF4-FFF2-40B4-BE49-F238E27FC236}">
                <a16:creationId xmlns:a16="http://schemas.microsoft.com/office/drawing/2014/main" id="{5E628BDA-78C4-D66D-0891-02B1E5BDDC7C}"/>
              </a:ext>
            </a:extLst>
          </p:cNvPr>
          <p:cNvPicPr>
            <a:picLocks noChangeAspect="1"/>
          </p:cNvPicPr>
          <p:nvPr/>
        </p:nvPicPr>
        <p:blipFill>
          <a:blip r:embed="rId2"/>
          <a:stretch>
            <a:fillRect/>
          </a:stretch>
        </p:blipFill>
        <p:spPr>
          <a:xfrm rot="2520000">
            <a:off x="8041079" y="1258181"/>
            <a:ext cx="4264744" cy="1294462"/>
          </a:xfrm>
          <a:prstGeom prst="rect">
            <a:avLst/>
          </a:prstGeom>
        </p:spPr>
      </p:pic>
    </p:spTree>
    <p:extLst>
      <p:ext uri="{BB962C8B-B14F-4D97-AF65-F5344CB8AC3E}">
        <p14:creationId xmlns:p14="http://schemas.microsoft.com/office/powerpoint/2010/main" val="32756308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D62AF8-0502-86BA-2CF8-EF0016DD4832}"/>
              </a:ext>
            </a:extLst>
          </p:cNvPr>
          <p:cNvSpPr>
            <a:spLocks noGrp="1"/>
          </p:cNvSpPr>
          <p:nvPr>
            <p:ph type="title"/>
          </p:nvPr>
        </p:nvSpPr>
        <p:spPr/>
        <p:txBody>
          <a:bodyPr/>
          <a:lstStyle/>
          <a:p>
            <a:r>
              <a:rPr lang="en-GB"/>
              <a:t>The Team</a:t>
            </a:r>
          </a:p>
        </p:txBody>
      </p:sp>
      <p:sp>
        <p:nvSpPr>
          <p:cNvPr id="11" name="Rectangle: Rounded Corners 10">
            <a:extLst>
              <a:ext uri="{FF2B5EF4-FFF2-40B4-BE49-F238E27FC236}">
                <a16:creationId xmlns:a16="http://schemas.microsoft.com/office/drawing/2014/main" id="{8FA4B7DE-BBC3-17D0-37CF-21F67E149342}"/>
              </a:ext>
            </a:extLst>
          </p:cNvPr>
          <p:cNvSpPr/>
          <p:nvPr/>
        </p:nvSpPr>
        <p:spPr>
          <a:xfrm>
            <a:off x="276045" y="1348507"/>
            <a:ext cx="4572000" cy="836762"/>
          </a:xfrm>
          <a:prstGeom prst="roundRect">
            <a:avLst/>
          </a:prstGeom>
        </p:spPr>
        <p:style>
          <a:lnRef idx="2">
            <a:schemeClr val="accent3">
              <a:shade val="15000"/>
            </a:schemeClr>
          </a:lnRef>
          <a:fillRef idx="1">
            <a:schemeClr val="accent3"/>
          </a:fillRef>
          <a:effectRef idx="0">
            <a:schemeClr val="accent3"/>
          </a:effectRef>
          <a:fontRef idx="minor">
            <a:schemeClr val="lt1"/>
          </a:fontRef>
        </p:style>
        <p:txBody>
          <a:bodyPr lIns="91440" tIns="45720" rIns="91440" bIns="45720" rtlCol="0" anchor="ctr"/>
          <a:lstStyle/>
          <a:p>
            <a:pPr algn="ctr"/>
            <a:r>
              <a:rPr lang="en-GB" dirty="0">
                <a:solidFill>
                  <a:schemeClr val="bg1"/>
                </a:solidFill>
              </a:rPr>
              <a:t>Place Executive Directorate</a:t>
            </a:r>
            <a:endParaRPr lang="en-GB" dirty="0">
              <a:solidFill>
                <a:schemeClr val="bg1"/>
              </a:solidFill>
              <a:ea typeface="Calibri"/>
              <a:cs typeface="Calibri"/>
            </a:endParaRPr>
          </a:p>
        </p:txBody>
      </p:sp>
      <p:sp>
        <p:nvSpPr>
          <p:cNvPr id="12" name="Rectangle: Rounded Corners 11">
            <a:extLst>
              <a:ext uri="{FF2B5EF4-FFF2-40B4-BE49-F238E27FC236}">
                <a16:creationId xmlns:a16="http://schemas.microsoft.com/office/drawing/2014/main" id="{7F725ACE-93AB-7C6B-AE38-C738B3972911}"/>
              </a:ext>
            </a:extLst>
          </p:cNvPr>
          <p:cNvSpPr/>
          <p:nvPr/>
        </p:nvSpPr>
        <p:spPr>
          <a:xfrm>
            <a:off x="1935936" y="2587826"/>
            <a:ext cx="4572000" cy="836762"/>
          </a:xfrm>
          <a:prstGeom prst="roundRect">
            <a:avLst/>
          </a:prstGeom>
        </p:spPr>
        <p:style>
          <a:lnRef idx="2">
            <a:schemeClr val="accent3">
              <a:shade val="15000"/>
            </a:schemeClr>
          </a:lnRef>
          <a:fillRef idx="1">
            <a:schemeClr val="accent3"/>
          </a:fillRef>
          <a:effectRef idx="0">
            <a:schemeClr val="accent3"/>
          </a:effectRef>
          <a:fontRef idx="minor">
            <a:schemeClr val="lt1"/>
          </a:fontRef>
        </p:style>
        <p:txBody>
          <a:bodyPr lIns="91440" tIns="45720" rIns="91440" bIns="45720" rtlCol="0" anchor="ctr"/>
          <a:lstStyle/>
          <a:p>
            <a:pPr algn="ctr"/>
            <a:r>
              <a:rPr lang="en-GB" dirty="0">
                <a:solidFill>
                  <a:schemeClr val="bg1"/>
                </a:solidFill>
              </a:rPr>
              <a:t>Communities and Engagement Directorate</a:t>
            </a:r>
            <a:endParaRPr lang="en-GB" dirty="0">
              <a:solidFill>
                <a:schemeClr val="bg1"/>
              </a:solidFill>
              <a:ea typeface="Calibri"/>
              <a:cs typeface="Calibri"/>
            </a:endParaRPr>
          </a:p>
        </p:txBody>
      </p:sp>
      <p:sp>
        <p:nvSpPr>
          <p:cNvPr id="13" name="Rectangle: Rounded Corners 12">
            <a:extLst>
              <a:ext uri="{FF2B5EF4-FFF2-40B4-BE49-F238E27FC236}">
                <a16:creationId xmlns:a16="http://schemas.microsoft.com/office/drawing/2014/main" id="{18155B6D-99F8-39EB-DE28-82AE3F922FFA}"/>
              </a:ext>
            </a:extLst>
          </p:cNvPr>
          <p:cNvSpPr/>
          <p:nvPr/>
        </p:nvSpPr>
        <p:spPr>
          <a:xfrm>
            <a:off x="3804908" y="3767911"/>
            <a:ext cx="4572000" cy="836762"/>
          </a:xfrm>
          <a:prstGeom prst="roundRect">
            <a:avLst/>
          </a:prstGeom>
        </p:spPr>
        <p:style>
          <a:lnRef idx="2">
            <a:schemeClr val="accent3">
              <a:shade val="15000"/>
            </a:schemeClr>
          </a:lnRef>
          <a:fillRef idx="1">
            <a:schemeClr val="accent3"/>
          </a:fillRef>
          <a:effectRef idx="0">
            <a:schemeClr val="accent3"/>
          </a:effectRef>
          <a:fontRef idx="minor">
            <a:schemeClr val="lt1"/>
          </a:fontRef>
        </p:style>
        <p:txBody>
          <a:bodyPr lIns="91440" tIns="45720" rIns="91440" bIns="45720" rtlCol="0" anchor="ctr"/>
          <a:lstStyle/>
          <a:p>
            <a:pPr algn="ctr"/>
            <a:r>
              <a:rPr lang="en-GB" dirty="0">
                <a:solidFill>
                  <a:schemeClr val="bg1"/>
                </a:solidFill>
              </a:rPr>
              <a:t>Civic Pride and Safety Service</a:t>
            </a:r>
            <a:endParaRPr lang="en-GB" dirty="0">
              <a:solidFill>
                <a:schemeClr val="bg1"/>
              </a:solidFill>
              <a:ea typeface="Calibri"/>
              <a:cs typeface="Calibri"/>
            </a:endParaRPr>
          </a:p>
        </p:txBody>
      </p:sp>
      <p:sp>
        <p:nvSpPr>
          <p:cNvPr id="14" name="Rectangle: Rounded Corners 13">
            <a:extLst>
              <a:ext uri="{FF2B5EF4-FFF2-40B4-BE49-F238E27FC236}">
                <a16:creationId xmlns:a16="http://schemas.microsoft.com/office/drawing/2014/main" id="{AFA38DE7-3947-317F-B2D2-3590D53B123C}"/>
              </a:ext>
            </a:extLst>
          </p:cNvPr>
          <p:cNvSpPr/>
          <p:nvPr/>
        </p:nvSpPr>
        <p:spPr>
          <a:xfrm>
            <a:off x="5238366" y="4941541"/>
            <a:ext cx="3139966" cy="692245"/>
          </a:xfrm>
          <a:prstGeom prst="roundRect">
            <a:avLst/>
          </a:prstGeom>
        </p:spPr>
        <p:style>
          <a:lnRef idx="2">
            <a:schemeClr val="accent3">
              <a:shade val="15000"/>
            </a:schemeClr>
          </a:lnRef>
          <a:fillRef idx="1">
            <a:schemeClr val="accent3"/>
          </a:fillRef>
          <a:effectRef idx="0">
            <a:schemeClr val="accent3"/>
          </a:effectRef>
          <a:fontRef idx="minor">
            <a:schemeClr val="lt1"/>
          </a:fontRef>
        </p:style>
        <p:txBody>
          <a:bodyPr lIns="91440" tIns="45720" rIns="91440" bIns="45720" rtlCol="0" anchor="ctr"/>
          <a:lstStyle/>
          <a:p>
            <a:pPr algn="ctr"/>
            <a:r>
              <a:rPr lang="en-GB" dirty="0">
                <a:solidFill>
                  <a:schemeClr val="bg1"/>
                </a:solidFill>
              </a:rPr>
              <a:t>Community Safety Team</a:t>
            </a:r>
            <a:endParaRPr lang="en-GB" dirty="0">
              <a:solidFill>
                <a:schemeClr val="bg1"/>
              </a:solidFill>
              <a:ea typeface="Calibri"/>
              <a:cs typeface="Calibri"/>
            </a:endParaRPr>
          </a:p>
        </p:txBody>
      </p:sp>
      <p:sp>
        <p:nvSpPr>
          <p:cNvPr id="15" name="Rectangle: Rounded Corners 14">
            <a:extLst>
              <a:ext uri="{FF2B5EF4-FFF2-40B4-BE49-F238E27FC236}">
                <a16:creationId xmlns:a16="http://schemas.microsoft.com/office/drawing/2014/main" id="{541ACF7B-3DF4-650F-8E11-6CD194754581}"/>
              </a:ext>
            </a:extLst>
          </p:cNvPr>
          <p:cNvSpPr/>
          <p:nvPr/>
        </p:nvSpPr>
        <p:spPr>
          <a:xfrm>
            <a:off x="8710646" y="4945895"/>
            <a:ext cx="3153104" cy="692245"/>
          </a:xfrm>
          <a:prstGeom prst="roundRect">
            <a:avLst/>
          </a:prstGeom>
        </p:spPr>
        <p:style>
          <a:lnRef idx="2">
            <a:schemeClr val="accent3">
              <a:shade val="15000"/>
            </a:schemeClr>
          </a:lnRef>
          <a:fillRef idx="1">
            <a:schemeClr val="accent3"/>
          </a:fillRef>
          <a:effectRef idx="0">
            <a:schemeClr val="accent3"/>
          </a:effectRef>
          <a:fontRef idx="minor">
            <a:schemeClr val="lt1"/>
          </a:fontRef>
        </p:style>
        <p:txBody>
          <a:bodyPr lIns="91440" tIns="45720" rIns="91440" bIns="45720" rtlCol="0" anchor="ctr"/>
          <a:lstStyle/>
          <a:p>
            <a:pPr algn="ctr"/>
            <a:r>
              <a:rPr lang="en-GB" dirty="0">
                <a:solidFill>
                  <a:schemeClr val="bg1"/>
                </a:solidFill>
              </a:rPr>
              <a:t>Town and Parish Council Team</a:t>
            </a:r>
            <a:endParaRPr lang="en-GB" dirty="0">
              <a:solidFill>
                <a:schemeClr val="bg1"/>
              </a:solidFill>
              <a:ea typeface="Calibri"/>
              <a:cs typeface="Calibri"/>
            </a:endParaRPr>
          </a:p>
        </p:txBody>
      </p:sp>
      <p:pic>
        <p:nvPicPr>
          <p:cNvPr id="4" name="Picture 3" descr="A group of flags from a string&#10;&#10;AI-generated content may be incorrect.">
            <a:extLst>
              <a:ext uri="{FF2B5EF4-FFF2-40B4-BE49-F238E27FC236}">
                <a16:creationId xmlns:a16="http://schemas.microsoft.com/office/drawing/2014/main" id="{8F16321A-0B67-6011-ED92-45ECE179EFD0}"/>
              </a:ext>
            </a:extLst>
          </p:cNvPr>
          <p:cNvPicPr>
            <a:picLocks noChangeAspect="1"/>
          </p:cNvPicPr>
          <p:nvPr/>
        </p:nvPicPr>
        <p:blipFill>
          <a:blip r:embed="rId3"/>
          <a:stretch>
            <a:fillRect/>
          </a:stretch>
        </p:blipFill>
        <p:spPr>
          <a:xfrm rot="2520000">
            <a:off x="8041079" y="1258181"/>
            <a:ext cx="4264744" cy="1294462"/>
          </a:xfrm>
          <a:prstGeom prst="rect">
            <a:avLst/>
          </a:prstGeom>
        </p:spPr>
      </p:pic>
    </p:spTree>
    <p:extLst>
      <p:ext uri="{BB962C8B-B14F-4D97-AF65-F5344CB8AC3E}">
        <p14:creationId xmlns:p14="http://schemas.microsoft.com/office/powerpoint/2010/main" val="37640865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A811DEA2-E80F-61DE-BF41-77D02CB41CDC}"/>
              </a:ext>
            </a:extLst>
          </p:cNvPr>
          <p:cNvPicPr>
            <a:picLocks noGrp="1" noChangeAspect="1"/>
          </p:cNvPicPr>
          <p:nvPr>
            <p:ph idx="1"/>
          </p:nvPr>
        </p:nvPicPr>
        <p:blipFill>
          <a:blip r:embed="rId3"/>
          <a:stretch>
            <a:fillRect/>
          </a:stretch>
        </p:blipFill>
        <p:spPr>
          <a:xfrm>
            <a:off x="1578806" y="186606"/>
            <a:ext cx="9034388" cy="6037303"/>
          </a:xfrm>
          <a:prstGeom prst="rect">
            <a:avLst/>
          </a:prstGeom>
        </p:spPr>
      </p:pic>
      <p:pic>
        <p:nvPicPr>
          <p:cNvPr id="3" name="Picture 2" descr="A group of flags from a string&#10;&#10;AI-generated content may be incorrect.">
            <a:extLst>
              <a:ext uri="{FF2B5EF4-FFF2-40B4-BE49-F238E27FC236}">
                <a16:creationId xmlns:a16="http://schemas.microsoft.com/office/drawing/2014/main" id="{C88F56F6-6717-6B5C-AC57-3E38DBFCAC40}"/>
              </a:ext>
            </a:extLst>
          </p:cNvPr>
          <p:cNvPicPr>
            <a:picLocks noChangeAspect="1"/>
          </p:cNvPicPr>
          <p:nvPr/>
        </p:nvPicPr>
        <p:blipFill>
          <a:blip r:embed="rId4"/>
          <a:stretch>
            <a:fillRect/>
          </a:stretch>
        </p:blipFill>
        <p:spPr>
          <a:xfrm rot="2520000">
            <a:off x="8262305" y="1061536"/>
            <a:ext cx="4264744" cy="1294462"/>
          </a:xfrm>
          <a:prstGeom prst="rect">
            <a:avLst/>
          </a:prstGeom>
        </p:spPr>
      </p:pic>
    </p:spTree>
    <p:extLst>
      <p:ext uri="{BB962C8B-B14F-4D97-AF65-F5344CB8AC3E}">
        <p14:creationId xmlns:p14="http://schemas.microsoft.com/office/powerpoint/2010/main" val="13710340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80EC4-670D-D655-DF48-D9C739F00B73}"/>
              </a:ext>
            </a:extLst>
          </p:cNvPr>
          <p:cNvSpPr>
            <a:spLocks noGrp="1"/>
          </p:cNvSpPr>
          <p:nvPr>
            <p:ph type="title"/>
          </p:nvPr>
        </p:nvSpPr>
        <p:spPr/>
        <p:txBody>
          <a:bodyPr/>
          <a:lstStyle/>
          <a:p>
            <a:r>
              <a:rPr lang="en-GB"/>
              <a:t>Why it matters to LCC</a:t>
            </a:r>
          </a:p>
        </p:txBody>
      </p:sp>
      <p:sp>
        <p:nvSpPr>
          <p:cNvPr id="3" name="Content Placeholder 2">
            <a:extLst>
              <a:ext uri="{FF2B5EF4-FFF2-40B4-BE49-F238E27FC236}">
                <a16:creationId xmlns:a16="http://schemas.microsoft.com/office/drawing/2014/main" id="{4243386A-BC72-CF2F-EAB5-32D5653850C1}"/>
              </a:ext>
            </a:extLst>
          </p:cNvPr>
          <p:cNvSpPr>
            <a:spLocks noGrp="1"/>
          </p:cNvSpPr>
          <p:nvPr>
            <p:ph idx="1"/>
          </p:nvPr>
        </p:nvSpPr>
        <p:spPr/>
        <p:txBody>
          <a:bodyPr/>
          <a:lstStyle/>
          <a:p>
            <a:endParaRPr lang="en-GB"/>
          </a:p>
          <a:p>
            <a:endParaRPr lang="en-GB"/>
          </a:p>
        </p:txBody>
      </p:sp>
      <p:pic>
        <p:nvPicPr>
          <p:cNvPr id="6" name="Graphic 5" descr="Badge 1 with solid fill">
            <a:extLst>
              <a:ext uri="{FF2B5EF4-FFF2-40B4-BE49-F238E27FC236}">
                <a16:creationId xmlns:a16="http://schemas.microsoft.com/office/drawing/2014/main" id="{8C08E75C-480E-0FD0-A0A3-C64FC7AB678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00997" y="1520221"/>
            <a:ext cx="914400" cy="914400"/>
          </a:xfrm>
          <a:prstGeom prst="rect">
            <a:avLst/>
          </a:prstGeom>
        </p:spPr>
      </p:pic>
      <p:sp>
        <p:nvSpPr>
          <p:cNvPr id="7" name="TextBox 6">
            <a:extLst>
              <a:ext uri="{FF2B5EF4-FFF2-40B4-BE49-F238E27FC236}">
                <a16:creationId xmlns:a16="http://schemas.microsoft.com/office/drawing/2014/main" id="{E6430A14-28C4-D58F-CD42-011B65427730}"/>
              </a:ext>
            </a:extLst>
          </p:cNvPr>
          <p:cNvSpPr txBox="1"/>
          <p:nvPr/>
        </p:nvSpPr>
        <p:spPr>
          <a:xfrm>
            <a:off x="2113934" y="1792755"/>
            <a:ext cx="6371303" cy="369332"/>
          </a:xfrm>
          <a:prstGeom prst="rect">
            <a:avLst/>
          </a:prstGeom>
          <a:noFill/>
        </p:spPr>
        <p:txBody>
          <a:bodyPr wrap="square" rtlCol="0">
            <a:spAutoFit/>
          </a:bodyPr>
          <a:lstStyle/>
          <a:p>
            <a:r>
              <a:rPr lang="en-GB"/>
              <a:t>1</a:t>
            </a:r>
            <a:r>
              <a:rPr lang="en-GB" baseline="30000"/>
              <a:t>st</a:t>
            </a:r>
            <a:r>
              <a:rPr lang="en-GB"/>
              <a:t> tier of government</a:t>
            </a:r>
          </a:p>
        </p:txBody>
      </p:sp>
      <p:sp>
        <p:nvSpPr>
          <p:cNvPr id="8" name="TextBox 7">
            <a:extLst>
              <a:ext uri="{FF2B5EF4-FFF2-40B4-BE49-F238E27FC236}">
                <a16:creationId xmlns:a16="http://schemas.microsoft.com/office/drawing/2014/main" id="{F0749285-EBE6-D245-50DE-39C21C16786D}"/>
              </a:ext>
            </a:extLst>
          </p:cNvPr>
          <p:cNvSpPr txBox="1"/>
          <p:nvPr/>
        </p:nvSpPr>
        <p:spPr>
          <a:xfrm>
            <a:off x="2113933" y="2743582"/>
            <a:ext cx="6371303" cy="369332"/>
          </a:xfrm>
          <a:prstGeom prst="rect">
            <a:avLst/>
          </a:prstGeom>
          <a:noFill/>
        </p:spPr>
        <p:txBody>
          <a:bodyPr wrap="square" rtlCol="0">
            <a:spAutoFit/>
          </a:bodyPr>
          <a:lstStyle/>
          <a:p>
            <a:r>
              <a:rPr lang="en-GB"/>
              <a:t>Closest to communities</a:t>
            </a:r>
          </a:p>
        </p:txBody>
      </p:sp>
      <p:sp>
        <p:nvSpPr>
          <p:cNvPr id="9" name="TextBox 8">
            <a:extLst>
              <a:ext uri="{FF2B5EF4-FFF2-40B4-BE49-F238E27FC236}">
                <a16:creationId xmlns:a16="http://schemas.microsoft.com/office/drawing/2014/main" id="{1A2875CC-62B2-F7D2-77EA-5E452C17C612}"/>
              </a:ext>
            </a:extLst>
          </p:cNvPr>
          <p:cNvSpPr txBox="1"/>
          <p:nvPr/>
        </p:nvSpPr>
        <p:spPr>
          <a:xfrm>
            <a:off x="2113933" y="3629572"/>
            <a:ext cx="6371303" cy="369332"/>
          </a:xfrm>
          <a:prstGeom prst="rect">
            <a:avLst/>
          </a:prstGeom>
          <a:noFill/>
        </p:spPr>
        <p:txBody>
          <a:bodyPr wrap="square" rtlCol="0">
            <a:spAutoFit/>
          </a:bodyPr>
          <a:lstStyle/>
          <a:p>
            <a:r>
              <a:rPr lang="en-GB"/>
              <a:t>Democratically elected and statutory</a:t>
            </a:r>
          </a:p>
        </p:txBody>
      </p:sp>
      <p:sp>
        <p:nvSpPr>
          <p:cNvPr id="10" name="TextBox 9">
            <a:extLst>
              <a:ext uri="{FF2B5EF4-FFF2-40B4-BE49-F238E27FC236}">
                <a16:creationId xmlns:a16="http://schemas.microsoft.com/office/drawing/2014/main" id="{3DAA1240-AEB3-8006-0902-21CA0D715584}"/>
              </a:ext>
            </a:extLst>
          </p:cNvPr>
          <p:cNvSpPr txBox="1"/>
          <p:nvPr/>
        </p:nvSpPr>
        <p:spPr>
          <a:xfrm>
            <a:off x="2113932" y="4455200"/>
            <a:ext cx="6371303" cy="369332"/>
          </a:xfrm>
          <a:prstGeom prst="rect">
            <a:avLst/>
          </a:prstGeom>
          <a:noFill/>
        </p:spPr>
        <p:txBody>
          <a:bodyPr wrap="square" rtlCol="0">
            <a:spAutoFit/>
          </a:bodyPr>
          <a:lstStyle/>
          <a:p>
            <a:r>
              <a:rPr lang="en-GB"/>
              <a:t>Represent local priorities and insight</a:t>
            </a:r>
          </a:p>
        </p:txBody>
      </p:sp>
      <p:sp>
        <p:nvSpPr>
          <p:cNvPr id="11" name="TextBox 10">
            <a:extLst>
              <a:ext uri="{FF2B5EF4-FFF2-40B4-BE49-F238E27FC236}">
                <a16:creationId xmlns:a16="http://schemas.microsoft.com/office/drawing/2014/main" id="{E8313D58-DB7A-E2C6-1584-DB3318B869D3}"/>
              </a:ext>
            </a:extLst>
          </p:cNvPr>
          <p:cNvSpPr txBox="1"/>
          <p:nvPr/>
        </p:nvSpPr>
        <p:spPr>
          <a:xfrm>
            <a:off x="2113931" y="5466389"/>
            <a:ext cx="6371303" cy="369332"/>
          </a:xfrm>
          <a:prstGeom prst="rect">
            <a:avLst/>
          </a:prstGeom>
          <a:noFill/>
        </p:spPr>
        <p:txBody>
          <a:bodyPr wrap="square" rtlCol="0">
            <a:spAutoFit/>
          </a:bodyPr>
          <a:lstStyle/>
          <a:p>
            <a:r>
              <a:rPr lang="en-GB"/>
              <a:t>Key delivery and engagement partners</a:t>
            </a:r>
          </a:p>
        </p:txBody>
      </p:sp>
      <p:pic>
        <p:nvPicPr>
          <p:cNvPr id="13" name="Graphic 12" descr="Neighborhood with solid fill">
            <a:extLst>
              <a:ext uri="{FF2B5EF4-FFF2-40B4-BE49-F238E27FC236}">
                <a16:creationId xmlns:a16="http://schemas.microsoft.com/office/drawing/2014/main" id="{771C8180-C0B2-5549-85B5-D80C7F25589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99962" y="2609388"/>
            <a:ext cx="716469" cy="716469"/>
          </a:xfrm>
          <a:prstGeom prst="rect">
            <a:avLst/>
          </a:prstGeom>
        </p:spPr>
      </p:pic>
      <p:pic>
        <p:nvPicPr>
          <p:cNvPr id="15" name="Graphic 14" descr="Checkmark with solid fill">
            <a:extLst>
              <a:ext uri="{FF2B5EF4-FFF2-40B4-BE49-F238E27FC236}">
                <a16:creationId xmlns:a16="http://schemas.microsoft.com/office/drawing/2014/main" id="{CC6E68C8-F18E-FEDE-1F71-4CE242E1DE98}"/>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38200" y="3538672"/>
            <a:ext cx="556297" cy="556297"/>
          </a:xfrm>
          <a:prstGeom prst="rect">
            <a:avLst/>
          </a:prstGeom>
        </p:spPr>
      </p:pic>
      <p:pic>
        <p:nvPicPr>
          <p:cNvPr id="17" name="Graphic 16" descr="Priorities with solid fill">
            <a:extLst>
              <a:ext uri="{FF2B5EF4-FFF2-40B4-BE49-F238E27FC236}">
                <a16:creationId xmlns:a16="http://schemas.microsoft.com/office/drawing/2014/main" id="{42CCDF28-9E73-031C-BD0F-6BFECDEF22E2}"/>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99962" y="4281631"/>
            <a:ext cx="716470" cy="716470"/>
          </a:xfrm>
          <a:prstGeom prst="rect">
            <a:avLst/>
          </a:prstGeom>
        </p:spPr>
      </p:pic>
      <p:pic>
        <p:nvPicPr>
          <p:cNvPr id="19" name="Graphic 18" descr="Handshake with solid fill">
            <a:extLst>
              <a:ext uri="{FF2B5EF4-FFF2-40B4-BE49-F238E27FC236}">
                <a16:creationId xmlns:a16="http://schemas.microsoft.com/office/drawing/2014/main" id="{85061BEE-EC95-6BB5-C349-E43E8A0B695E}"/>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600997" y="5139831"/>
            <a:ext cx="914400" cy="914400"/>
          </a:xfrm>
          <a:prstGeom prst="rect">
            <a:avLst/>
          </a:prstGeom>
        </p:spPr>
      </p:pic>
      <p:pic>
        <p:nvPicPr>
          <p:cNvPr id="5" name="Picture 4" descr="A group of flags from a string&#10;&#10;AI-generated content may be incorrect.">
            <a:extLst>
              <a:ext uri="{FF2B5EF4-FFF2-40B4-BE49-F238E27FC236}">
                <a16:creationId xmlns:a16="http://schemas.microsoft.com/office/drawing/2014/main" id="{8CC7B7EE-1B34-7F78-0808-98406CF03449}"/>
              </a:ext>
            </a:extLst>
          </p:cNvPr>
          <p:cNvPicPr>
            <a:picLocks noChangeAspect="1"/>
          </p:cNvPicPr>
          <p:nvPr/>
        </p:nvPicPr>
        <p:blipFill>
          <a:blip r:embed="rId8"/>
          <a:stretch>
            <a:fillRect/>
          </a:stretch>
        </p:blipFill>
        <p:spPr>
          <a:xfrm rot="2520000">
            <a:off x="8041079" y="1258181"/>
            <a:ext cx="4264744" cy="1294462"/>
          </a:xfrm>
          <a:prstGeom prst="rect">
            <a:avLst/>
          </a:prstGeom>
        </p:spPr>
      </p:pic>
    </p:spTree>
    <p:extLst>
      <p:ext uri="{BB962C8B-B14F-4D97-AF65-F5344CB8AC3E}">
        <p14:creationId xmlns:p14="http://schemas.microsoft.com/office/powerpoint/2010/main" val="20852951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C8C65E-57BD-3B02-11F6-C65A895C383A}"/>
              </a:ext>
            </a:extLst>
          </p:cNvPr>
          <p:cNvSpPr>
            <a:spLocks noGrp="1"/>
          </p:cNvSpPr>
          <p:nvPr>
            <p:ph type="title"/>
          </p:nvPr>
        </p:nvSpPr>
        <p:spPr/>
        <p:txBody>
          <a:bodyPr>
            <a:normAutofit/>
          </a:bodyPr>
          <a:lstStyle/>
          <a:p>
            <a:r>
              <a:rPr lang="en-GB"/>
              <a:t>Engagement</a:t>
            </a:r>
            <a:endParaRPr lang="en-GB">
              <a:ea typeface="Calibri Light"/>
              <a:cs typeface="Calibri Light"/>
            </a:endParaRPr>
          </a:p>
        </p:txBody>
      </p:sp>
      <p:pic>
        <p:nvPicPr>
          <p:cNvPr id="7" name="Content Placeholder 6" descr="Ear with solid fill">
            <a:extLst>
              <a:ext uri="{FF2B5EF4-FFF2-40B4-BE49-F238E27FC236}">
                <a16:creationId xmlns:a16="http://schemas.microsoft.com/office/drawing/2014/main" id="{D4BBFCA0-9AF7-ED8E-78FC-2DB7EA747097}"/>
              </a:ext>
            </a:extLst>
          </p:cNvPr>
          <p:cNvPicPr>
            <a:picLocks noGrp="1" noChangeAspect="1"/>
          </p:cNvPicPr>
          <p:nvPr>
            <p:ph idx="1"/>
          </p:nvPr>
        </p:nvPicPr>
        <p:blipFill>
          <a:blip>
            <a:extLst>
              <a:ext uri="{96DAC541-7B7A-43D3-8B79-37D633B846F1}">
                <asvg:svgBlip xmlns:asvg="http://schemas.microsoft.com/office/drawing/2016/SVG/main" r:embed="rId3"/>
              </a:ext>
            </a:extLst>
          </a:blip>
          <a:stretch>
            <a:fillRect/>
          </a:stretch>
        </p:blipFill>
        <p:spPr>
          <a:xfrm>
            <a:off x="594852" y="1690688"/>
            <a:ext cx="914400" cy="914400"/>
          </a:xfrm>
        </p:spPr>
      </p:pic>
      <p:sp>
        <p:nvSpPr>
          <p:cNvPr id="8" name="TextBox 7">
            <a:extLst>
              <a:ext uri="{FF2B5EF4-FFF2-40B4-BE49-F238E27FC236}">
                <a16:creationId xmlns:a16="http://schemas.microsoft.com/office/drawing/2014/main" id="{8E49585B-E9A1-172B-CB8F-2777018C261D}"/>
              </a:ext>
            </a:extLst>
          </p:cNvPr>
          <p:cNvSpPr txBox="1"/>
          <p:nvPr/>
        </p:nvSpPr>
        <p:spPr>
          <a:xfrm>
            <a:off x="2335162" y="1963222"/>
            <a:ext cx="6371303" cy="369332"/>
          </a:xfrm>
          <a:prstGeom prst="rect">
            <a:avLst/>
          </a:prstGeom>
          <a:noFill/>
        </p:spPr>
        <p:txBody>
          <a:bodyPr wrap="square" lIns="91440" tIns="45720" rIns="91440" bIns="45720" rtlCol="0" anchor="t">
            <a:spAutoFit/>
          </a:bodyPr>
          <a:lstStyle/>
          <a:p>
            <a:r>
              <a:rPr lang="en-GB"/>
              <a:t>Listen</a:t>
            </a:r>
          </a:p>
        </p:txBody>
      </p:sp>
      <p:pic>
        <p:nvPicPr>
          <p:cNvPr id="10" name="Graphic 9" descr="Share with solid fill">
            <a:extLst>
              <a:ext uri="{FF2B5EF4-FFF2-40B4-BE49-F238E27FC236}">
                <a16:creationId xmlns:a16="http://schemas.microsoft.com/office/drawing/2014/main" id="{858C6ECA-72C0-6FAE-4A9D-BFD9FD9E56FB}"/>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71052" y="2605088"/>
            <a:ext cx="798871" cy="798871"/>
          </a:xfrm>
          <a:prstGeom prst="rect">
            <a:avLst/>
          </a:prstGeom>
        </p:spPr>
      </p:pic>
      <p:sp>
        <p:nvSpPr>
          <p:cNvPr id="11" name="TextBox 10">
            <a:extLst>
              <a:ext uri="{FF2B5EF4-FFF2-40B4-BE49-F238E27FC236}">
                <a16:creationId xmlns:a16="http://schemas.microsoft.com/office/drawing/2014/main" id="{2C0D282F-3C7E-1A1B-611B-C7C85A356948}"/>
              </a:ext>
            </a:extLst>
          </p:cNvPr>
          <p:cNvSpPr txBox="1"/>
          <p:nvPr/>
        </p:nvSpPr>
        <p:spPr>
          <a:xfrm>
            <a:off x="2335161" y="2812176"/>
            <a:ext cx="6371303" cy="369332"/>
          </a:xfrm>
          <a:prstGeom prst="rect">
            <a:avLst/>
          </a:prstGeom>
          <a:noFill/>
        </p:spPr>
        <p:txBody>
          <a:bodyPr wrap="square" lIns="91440" tIns="45720" rIns="91440" bIns="45720" rtlCol="0" anchor="t">
            <a:spAutoFit/>
          </a:bodyPr>
          <a:lstStyle/>
          <a:p>
            <a:r>
              <a:rPr lang="en-GB"/>
              <a:t>Share</a:t>
            </a:r>
          </a:p>
        </p:txBody>
      </p:sp>
      <p:pic>
        <p:nvPicPr>
          <p:cNvPr id="13" name="Graphic 12" descr="Handshake with solid fill">
            <a:extLst>
              <a:ext uri="{FF2B5EF4-FFF2-40B4-BE49-F238E27FC236}">
                <a16:creationId xmlns:a16="http://schemas.microsoft.com/office/drawing/2014/main" id="{852A8BA5-1115-54EB-E746-58C704EE4FF7}"/>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55523" y="3429000"/>
            <a:ext cx="914400" cy="914400"/>
          </a:xfrm>
          <a:prstGeom prst="rect">
            <a:avLst/>
          </a:prstGeom>
        </p:spPr>
      </p:pic>
      <p:sp>
        <p:nvSpPr>
          <p:cNvPr id="14" name="TextBox 13">
            <a:extLst>
              <a:ext uri="{FF2B5EF4-FFF2-40B4-BE49-F238E27FC236}">
                <a16:creationId xmlns:a16="http://schemas.microsoft.com/office/drawing/2014/main" id="{3E24DA6A-17B4-BB0B-7E74-6121CF70387F}"/>
              </a:ext>
            </a:extLst>
          </p:cNvPr>
          <p:cNvSpPr txBox="1"/>
          <p:nvPr/>
        </p:nvSpPr>
        <p:spPr>
          <a:xfrm>
            <a:off x="2335161" y="3668811"/>
            <a:ext cx="6371303" cy="369332"/>
          </a:xfrm>
          <a:prstGeom prst="rect">
            <a:avLst/>
          </a:prstGeom>
          <a:noFill/>
        </p:spPr>
        <p:txBody>
          <a:bodyPr wrap="square" lIns="91440" tIns="45720" rIns="91440" bIns="45720" rtlCol="0" anchor="t">
            <a:spAutoFit/>
          </a:bodyPr>
          <a:lstStyle/>
          <a:p>
            <a:r>
              <a:rPr lang="en-GB"/>
              <a:t>Partners</a:t>
            </a:r>
          </a:p>
        </p:txBody>
      </p:sp>
      <p:pic>
        <p:nvPicPr>
          <p:cNvPr id="16" name="Graphic 15" descr="Network with solid fill">
            <a:extLst>
              <a:ext uri="{FF2B5EF4-FFF2-40B4-BE49-F238E27FC236}">
                <a16:creationId xmlns:a16="http://schemas.microsoft.com/office/drawing/2014/main" id="{1563D675-A783-53F6-36A2-E5649D4877CA}"/>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555523" y="4252912"/>
            <a:ext cx="914400" cy="914400"/>
          </a:xfrm>
          <a:prstGeom prst="rect">
            <a:avLst/>
          </a:prstGeom>
        </p:spPr>
      </p:pic>
      <p:sp>
        <p:nvSpPr>
          <p:cNvPr id="17" name="TextBox 16">
            <a:extLst>
              <a:ext uri="{FF2B5EF4-FFF2-40B4-BE49-F238E27FC236}">
                <a16:creationId xmlns:a16="http://schemas.microsoft.com/office/drawing/2014/main" id="{8DC8687A-37BC-38F4-BBA5-A7A2068BBF42}"/>
              </a:ext>
            </a:extLst>
          </p:cNvPr>
          <p:cNvSpPr txBox="1"/>
          <p:nvPr/>
        </p:nvSpPr>
        <p:spPr>
          <a:xfrm>
            <a:off x="2335161" y="4525446"/>
            <a:ext cx="6371303" cy="369332"/>
          </a:xfrm>
          <a:prstGeom prst="rect">
            <a:avLst/>
          </a:prstGeom>
          <a:noFill/>
        </p:spPr>
        <p:txBody>
          <a:bodyPr wrap="square" lIns="91440" tIns="45720" rIns="91440" bIns="45720" rtlCol="0" anchor="t">
            <a:spAutoFit/>
          </a:bodyPr>
          <a:lstStyle/>
          <a:p>
            <a:r>
              <a:rPr lang="en-GB"/>
              <a:t>Connect</a:t>
            </a:r>
          </a:p>
        </p:txBody>
      </p:sp>
      <p:pic>
        <p:nvPicPr>
          <p:cNvPr id="19" name="Graphic 18" descr="Badge Tick with solid fill">
            <a:extLst>
              <a:ext uri="{FF2B5EF4-FFF2-40B4-BE49-F238E27FC236}">
                <a16:creationId xmlns:a16="http://schemas.microsoft.com/office/drawing/2014/main" id="{B873DE78-BB25-CAF2-B116-B4DA5477FE70}"/>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545691" y="5272548"/>
            <a:ext cx="914400" cy="914400"/>
          </a:xfrm>
          <a:prstGeom prst="rect">
            <a:avLst/>
          </a:prstGeom>
        </p:spPr>
      </p:pic>
      <p:sp>
        <p:nvSpPr>
          <p:cNvPr id="20" name="TextBox 19">
            <a:extLst>
              <a:ext uri="{FF2B5EF4-FFF2-40B4-BE49-F238E27FC236}">
                <a16:creationId xmlns:a16="http://schemas.microsoft.com/office/drawing/2014/main" id="{F5B5FBAF-9266-AE3E-D782-C30414559360}"/>
              </a:ext>
            </a:extLst>
          </p:cNvPr>
          <p:cNvSpPr txBox="1"/>
          <p:nvPr/>
        </p:nvSpPr>
        <p:spPr>
          <a:xfrm>
            <a:off x="2335161" y="5458588"/>
            <a:ext cx="6371303" cy="369332"/>
          </a:xfrm>
          <a:prstGeom prst="rect">
            <a:avLst/>
          </a:prstGeom>
          <a:noFill/>
        </p:spPr>
        <p:txBody>
          <a:bodyPr wrap="square" lIns="91440" tIns="45720" rIns="91440" bIns="45720" rtlCol="0" anchor="t">
            <a:spAutoFit/>
          </a:bodyPr>
          <a:lstStyle/>
          <a:p>
            <a:r>
              <a:rPr lang="en-GB"/>
              <a:t>Respect</a:t>
            </a:r>
          </a:p>
        </p:txBody>
      </p:sp>
      <p:pic>
        <p:nvPicPr>
          <p:cNvPr id="32" name="Graphic 31" descr="Contract with solid fill">
            <a:extLst>
              <a:ext uri="{FF2B5EF4-FFF2-40B4-BE49-F238E27FC236}">
                <a16:creationId xmlns:a16="http://schemas.microsoft.com/office/drawing/2014/main" id="{59125C15-88A5-0187-5538-59E2B1544FC8}"/>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7010891" y="1689312"/>
            <a:ext cx="914400" cy="914400"/>
          </a:xfrm>
          <a:prstGeom prst="rect">
            <a:avLst/>
          </a:prstGeom>
        </p:spPr>
      </p:pic>
      <p:sp>
        <p:nvSpPr>
          <p:cNvPr id="33" name="TextBox 32">
            <a:extLst>
              <a:ext uri="{FF2B5EF4-FFF2-40B4-BE49-F238E27FC236}">
                <a16:creationId xmlns:a16="http://schemas.microsoft.com/office/drawing/2014/main" id="{36F36EB0-05D6-B86B-C165-3A91F0770B8E}"/>
              </a:ext>
            </a:extLst>
          </p:cNvPr>
          <p:cNvSpPr txBox="1"/>
          <p:nvPr/>
        </p:nvSpPr>
        <p:spPr>
          <a:xfrm>
            <a:off x="8168148" y="1955541"/>
            <a:ext cx="6371303" cy="369332"/>
          </a:xfrm>
          <a:prstGeom prst="rect">
            <a:avLst/>
          </a:prstGeom>
          <a:noFill/>
        </p:spPr>
        <p:txBody>
          <a:bodyPr wrap="square" rtlCol="0">
            <a:spAutoFit/>
          </a:bodyPr>
          <a:lstStyle/>
          <a:p>
            <a:r>
              <a:rPr lang="en-GB"/>
              <a:t>Charter</a:t>
            </a:r>
          </a:p>
        </p:txBody>
      </p:sp>
      <p:pic>
        <p:nvPicPr>
          <p:cNvPr id="4" name="Picture 3" descr="A group of flags from a string&#10;&#10;AI-generated content may be incorrect.">
            <a:extLst>
              <a:ext uri="{FF2B5EF4-FFF2-40B4-BE49-F238E27FC236}">
                <a16:creationId xmlns:a16="http://schemas.microsoft.com/office/drawing/2014/main" id="{F1A1908D-4563-FBB7-8D36-3CE4007DE3C9}"/>
              </a:ext>
            </a:extLst>
          </p:cNvPr>
          <p:cNvPicPr>
            <a:picLocks noChangeAspect="1"/>
          </p:cNvPicPr>
          <p:nvPr/>
        </p:nvPicPr>
        <p:blipFill>
          <a:blip r:embed="rId9"/>
          <a:stretch>
            <a:fillRect/>
          </a:stretch>
        </p:blipFill>
        <p:spPr>
          <a:xfrm rot="2520000">
            <a:off x="8041079" y="1258181"/>
            <a:ext cx="4264744" cy="1294462"/>
          </a:xfrm>
          <a:prstGeom prst="rect">
            <a:avLst/>
          </a:prstGeom>
        </p:spPr>
      </p:pic>
    </p:spTree>
    <p:extLst>
      <p:ext uri="{BB962C8B-B14F-4D97-AF65-F5344CB8AC3E}">
        <p14:creationId xmlns:p14="http://schemas.microsoft.com/office/powerpoint/2010/main" val="26115925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7698AE-B7BF-0A53-829E-9DD7CEFE2CE3}"/>
              </a:ext>
            </a:extLst>
          </p:cNvPr>
          <p:cNvSpPr>
            <a:spLocks noGrp="1"/>
          </p:cNvSpPr>
          <p:nvPr>
            <p:ph type="title"/>
          </p:nvPr>
        </p:nvSpPr>
        <p:spPr/>
        <p:txBody>
          <a:bodyPr/>
          <a:lstStyle/>
          <a:p>
            <a:r>
              <a:rPr lang="en-GB"/>
              <a:t>Key contacts</a:t>
            </a:r>
          </a:p>
        </p:txBody>
      </p:sp>
      <p:pic>
        <p:nvPicPr>
          <p:cNvPr id="5" name="Picture 4">
            <a:extLst>
              <a:ext uri="{FF2B5EF4-FFF2-40B4-BE49-F238E27FC236}">
                <a16:creationId xmlns:a16="http://schemas.microsoft.com/office/drawing/2014/main" id="{B919C71C-67A8-DD6D-AF86-815EE14CA3FA}"/>
              </a:ext>
            </a:extLst>
          </p:cNvPr>
          <p:cNvPicPr>
            <a:picLocks noChangeAspect="1"/>
          </p:cNvPicPr>
          <p:nvPr/>
        </p:nvPicPr>
        <p:blipFill>
          <a:blip r:embed="rId3"/>
          <a:stretch>
            <a:fillRect/>
          </a:stretch>
        </p:blipFill>
        <p:spPr>
          <a:xfrm>
            <a:off x="6595447" y="2071688"/>
            <a:ext cx="2619375" cy="952500"/>
          </a:xfrm>
          <a:prstGeom prst="rect">
            <a:avLst/>
          </a:prstGeom>
        </p:spPr>
      </p:pic>
      <p:pic>
        <p:nvPicPr>
          <p:cNvPr id="10" name="Picture 9">
            <a:extLst>
              <a:ext uri="{FF2B5EF4-FFF2-40B4-BE49-F238E27FC236}">
                <a16:creationId xmlns:a16="http://schemas.microsoft.com/office/drawing/2014/main" id="{1EF47D4E-8044-1540-708A-338B60D51593}"/>
              </a:ext>
            </a:extLst>
          </p:cNvPr>
          <p:cNvPicPr>
            <a:picLocks noChangeAspect="1"/>
          </p:cNvPicPr>
          <p:nvPr/>
        </p:nvPicPr>
        <p:blipFill>
          <a:blip r:embed="rId4"/>
          <a:stretch>
            <a:fillRect/>
          </a:stretch>
        </p:blipFill>
        <p:spPr>
          <a:xfrm>
            <a:off x="1838940" y="1714500"/>
            <a:ext cx="2276475" cy="1714500"/>
          </a:xfrm>
          <a:prstGeom prst="rect">
            <a:avLst/>
          </a:prstGeom>
        </p:spPr>
      </p:pic>
      <p:pic>
        <p:nvPicPr>
          <p:cNvPr id="12" name="Picture 11">
            <a:extLst>
              <a:ext uri="{FF2B5EF4-FFF2-40B4-BE49-F238E27FC236}">
                <a16:creationId xmlns:a16="http://schemas.microsoft.com/office/drawing/2014/main" id="{112E0181-8230-450B-120D-3111A72EFEC7}"/>
              </a:ext>
            </a:extLst>
          </p:cNvPr>
          <p:cNvPicPr>
            <a:picLocks noChangeAspect="1"/>
          </p:cNvPicPr>
          <p:nvPr/>
        </p:nvPicPr>
        <p:blipFill>
          <a:blip r:embed="rId5"/>
          <a:stretch>
            <a:fillRect/>
          </a:stretch>
        </p:blipFill>
        <p:spPr>
          <a:xfrm>
            <a:off x="4568927" y="3353848"/>
            <a:ext cx="1928197" cy="2313836"/>
          </a:xfrm>
          <a:prstGeom prst="rect">
            <a:avLst/>
          </a:prstGeom>
        </p:spPr>
      </p:pic>
      <p:pic>
        <p:nvPicPr>
          <p:cNvPr id="4" name="Picture 3" descr="A group of flags from a string&#10;&#10;AI-generated content may be incorrect.">
            <a:extLst>
              <a:ext uri="{FF2B5EF4-FFF2-40B4-BE49-F238E27FC236}">
                <a16:creationId xmlns:a16="http://schemas.microsoft.com/office/drawing/2014/main" id="{10C665CB-736A-A9DE-5CAB-ED7F3C196F9B}"/>
              </a:ext>
            </a:extLst>
          </p:cNvPr>
          <p:cNvPicPr>
            <a:picLocks noChangeAspect="1"/>
          </p:cNvPicPr>
          <p:nvPr/>
        </p:nvPicPr>
        <p:blipFill>
          <a:blip r:embed="rId6"/>
          <a:stretch>
            <a:fillRect/>
          </a:stretch>
        </p:blipFill>
        <p:spPr>
          <a:xfrm rot="2520000">
            <a:off x="8041079" y="1258181"/>
            <a:ext cx="4264744" cy="1294462"/>
          </a:xfrm>
          <a:prstGeom prst="rect">
            <a:avLst/>
          </a:prstGeom>
        </p:spPr>
      </p:pic>
    </p:spTree>
    <p:extLst>
      <p:ext uri="{BB962C8B-B14F-4D97-AF65-F5344CB8AC3E}">
        <p14:creationId xmlns:p14="http://schemas.microsoft.com/office/powerpoint/2010/main" val="14666706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EF85FD-EA0F-CF4E-2D9B-54980F2392A1}"/>
              </a:ext>
            </a:extLst>
          </p:cNvPr>
          <p:cNvSpPr>
            <a:spLocks noGrp="1"/>
          </p:cNvSpPr>
          <p:nvPr>
            <p:ph type="title"/>
          </p:nvPr>
        </p:nvSpPr>
        <p:spPr/>
        <p:txBody>
          <a:bodyPr>
            <a:normAutofit/>
          </a:bodyPr>
          <a:lstStyle/>
          <a:p>
            <a:r>
              <a:rPr lang="en-GB"/>
              <a:t>Systems and Processes</a:t>
            </a:r>
          </a:p>
        </p:txBody>
      </p:sp>
      <p:pic>
        <p:nvPicPr>
          <p:cNvPr id="5" name="Picture 4">
            <a:extLst>
              <a:ext uri="{FF2B5EF4-FFF2-40B4-BE49-F238E27FC236}">
                <a16:creationId xmlns:a16="http://schemas.microsoft.com/office/drawing/2014/main" id="{D3A56995-86BD-85D3-447F-560037D5D6A4}"/>
              </a:ext>
            </a:extLst>
          </p:cNvPr>
          <p:cNvPicPr>
            <a:picLocks noChangeAspect="1"/>
          </p:cNvPicPr>
          <p:nvPr/>
        </p:nvPicPr>
        <p:blipFill>
          <a:blip r:embed="rId3"/>
          <a:stretch>
            <a:fillRect/>
          </a:stretch>
        </p:blipFill>
        <p:spPr>
          <a:xfrm>
            <a:off x="354255" y="1423250"/>
            <a:ext cx="1986115" cy="969782"/>
          </a:xfrm>
          <a:prstGeom prst="rect">
            <a:avLst/>
          </a:prstGeom>
        </p:spPr>
      </p:pic>
      <p:pic>
        <p:nvPicPr>
          <p:cNvPr id="7" name="Graphic 6" descr="Help with solid fill">
            <a:extLst>
              <a:ext uri="{FF2B5EF4-FFF2-40B4-BE49-F238E27FC236}">
                <a16:creationId xmlns:a16="http://schemas.microsoft.com/office/drawing/2014/main" id="{5E256E80-D71B-2DCE-E89E-9CEFD1ED63EF}"/>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19279" y="3261548"/>
            <a:ext cx="735149" cy="735149"/>
          </a:xfrm>
          <a:prstGeom prst="rect">
            <a:avLst/>
          </a:prstGeom>
        </p:spPr>
      </p:pic>
      <p:pic>
        <p:nvPicPr>
          <p:cNvPr id="11" name="Graphic 10" descr="Group brainstorm with solid fill">
            <a:extLst>
              <a:ext uri="{FF2B5EF4-FFF2-40B4-BE49-F238E27FC236}">
                <a16:creationId xmlns:a16="http://schemas.microsoft.com/office/drawing/2014/main" id="{6C327FC6-369B-ABDA-67DD-30BD3969443C}"/>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978507" y="4108826"/>
            <a:ext cx="816692" cy="816692"/>
          </a:xfrm>
          <a:prstGeom prst="rect">
            <a:avLst/>
          </a:prstGeom>
        </p:spPr>
      </p:pic>
      <p:pic>
        <p:nvPicPr>
          <p:cNvPr id="17" name="Graphic 16" descr="Questions with solid fill">
            <a:extLst>
              <a:ext uri="{FF2B5EF4-FFF2-40B4-BE49-F238E27FC236}">
                <a16:creationId xmlns:a16="http://schemas.microsoft.com/office/drawing/2014/main" id="{C67A73C4-988D-B52F-AE09-A567B5AB65CC}"/>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978507" y="5110815"/>
            <a:ext cx="846683" cy="846683"/>
          </a:xfrm>
          <a:prstGeom prst="rect">
            <a:avLst/>
          </a:prstGeom>
        </p:spPr>
      </p:pic>
      <p:sp>
        <p:nvSpPr>
          <p:cNvPr id="18" name="TextBox 17">
            <a:extLst>
              <a:ext uri="{FF2B5EF4-FFF2-40B4-BE49-F238E27FC236}">
                <a16:creationId xmlns:a16="http://schemas.microsoft.com/office/drawing/2014/main" id="{2B9036AD-DF06-3FC6-D1C9-397B6E48FEC1}"/>
              </a:ext>
            </a:extLst>
          </p:cNvPr>
          <p:cNvSpPr txBox="1"/>
          <p:nvPr/>
        </p:nvSpPr>
        <p:spPr>
          <a:xfrm>
            <a:off x="2734944" y="2637653"/>
            <a:ext cx="6371303" cy="369332"/>
          </a:xfrm>
          <a:prstGeom prst="rect">
            <a:avLst/>
          </a:prstGeom>
          <a:noFill/>
        </p:spPr>
        <p:txBody>
          <a:bodyPr wrap="square" rtlCol="0">
            <a:spAutoFit/>
          </a:bodyPr>
          <a:lstStyle/>
          <a:p>
            <a:r>
              <a:rPr lang="en-GB"/>
              <a:t>Parish Inbox</a:t>
            </a:r>
          </a:p>
        </p:txBody>
      </p:sp>
      <p:sp>
        <p:nvSpPr>
          <p:cNvPr id="19" name="TextBox 18">
            <a:extLst>
              <a:ext uri="{FF2B5EF4-FFF2-40B4-BE49-F238E27FC236}">
                <a16:creationId xmlns:a16="http://schemas.microsoft.com/office/drawing/2014/main" id="{8403D867-3AF0-7F1A-CE74-50104072955E}"/>
              </a:ext>
            </a:extLst>
          </p:cNvPr>
          <p:cNvSpPr txBox="1"/>
          <p:nvPr/>
        </p:nvSpPr>
        <p:spPr>
          <a:xfrm>
            <a:off x="2734944" y="3498135"/>
            <a:ext cx="6371303" cy="369332"/>
          </a:xfrm>
          <a:prstGeom prst="rect">
            <a:avLst/>
          </a:prstGeom>
          <a:noFill/>
        </p:spPr>
        <p:txBody>
          <a:bodyPr wrap="square" rtlCol="0">
            <a:spAutoFit/>
          </a:bodyPr>
          <a:lstStyle/>
          <a:p>
            <a:r>
              <a:rPr lang="en-GB"/>
              <a:t>Enquiry System</a:t>
            </a:r>
          </a:p>
        </p:txBody>
      </p:sp>
      <p:sp>
        <p:nvSpPr>
          <p:cNvPr id="20" name="TextBox 19">
            <a:extLst>
              <a:ext uri="{FF2B5EF4-FFF2-40B4-BE49-F238E27FC236}">
                <a16:creationId xmlns:a16="http://schemas.microsoft.com/office/drawing/2014/main" id="{5C5FE0C5-0B5F-835F-1834-FDBD20803474}"/>
              </a:ext>
            </a:extLst>
          </p:cNvPr>
          <p:cNvSpPr txBox="1"/>
          <p:nvPr/>
        </p:nvSpPr>
        <p:spPr>
          <a:xfrm>
            <a:off x="2734944" y="4374121"/>
            <a:ext cx="6371303" cy="369332"/>
          </a:xfrm>
          <a:prstGeom prst="rect">
            <a:avLst/>
          </a:prstGeom>
          <a:noFill/>
        </p:spPr>
        <p:txBody>
          <a:bodyPr wrap="square" rtlCol="0">
            <a:spAutoFit/>
          </a:bodyPr>
          <a:lstStyle/>
          <a:p>
            <a:r>
              <a:rPr lang="en-GB"/>
              <a:t>Area Committee Meetings</a:t>
            </a:r>
          </a:p>
        </p:txBody>
      </p:sp>
      <p:sp>
        <p:nvSpPr>
          <p:cNvPr id="21" name="TextBox 20">
            <a:extLst>
              <a:ext uri="{FF2B5EF4-FFF2-40B4-BE49-F238E27FC236}">
                <a16:creationId xmlns:a16="http://schemas.microsoft.com/office/drawing/2014/main" id="{1EAF1321-F0B4-A840-D5DE-6D1670185765}"/>
              </a:ext>
            </a:extLst>
          </p:cNvPr>
          <p:cNvSpPr txBox="1"/>
          <p:nvPr/>
        </p:nvSpPr>
        <p:spPr>
          <a:xfrm>
            <a:off x="2734943" y="5349490"/>
            <a:ext cx="6371303" cy="369332"/>
          </a:xfrm>
          <a:prstGeom prst="rect">
            <a:avLst/>
          </a:prstGeom>
          <a:noFill/>
        </p:spPr>
        <p:txBody>
          <a:bodyPr wrap="square" rtlCol="0">
            <a:spAutoFit/>
          </a:bodyPr>
          <a:lstStyle/>
          <a:p>
            <a:r>
              <a:rPr lang="en-GB"/>
              <a:t>Local County Councillor</a:t>
            </a:r>
          </a:p>
        </p:txBody>
      </p:sp>
      <p:pic>
        <p:nvPicPr>
          <p:cNvPr id="23" name="Graphic 22" descr="Email with solid fill">
            <a:extLst>
              <a:ext uri="{FF2B5EF4-FFF2-40B4-BE49-F238E27FC236}">
                <a16:creationId xmlns:a16="http://schemas.microsoft.com/office/drawing/2014/main" id="{E4EC28F2-179E-1949-3740-7C4405BEFD4C}"/>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019279" y="2420780"/>
            <a:ext cx="656066" cy="656066"/>
          </a:xfrm>
          <a:prstGeom prst="rect">
            <a:avLst/>
          </a:prstGeom>
        </p:spPr>
      </p:pic>
      <p:sp>
        <p:nvSpPr>
          <p:cNvPr id="24" name="TextBox 23">
            <a:extLst>
              <a:ext uri="{FF2B5EF4-FFF2-40B4-BE49-F238E27FC236}">
                <a16:creationId xmlns:a16="http://schemas.microsoft.com/office/drawing/2014/main" id="{E7F9C4AD-E346-0EF9-9B5D-00F45533488A}"/>
              </a:ext>
            </a:extLst>
          </p:cNvPr>
          <p:cNvSpPr txBox="1"/>
          <p:nvPr/>
        </p:nvSpPr>
        <p:spPr>
          <a:xfrm>
            <a:off x="2734942" y="1723475"/>
            <a:ext cx="6371303" cy="369332"/>
          </a:xfrm>
          <a:prstGeom prst="rect">
            <a:avLst/>
          </a:prstGeom>
          <a:noFill/>
        </p:spPr>
        <p:txBody>
          <a:bodyPr wrap="square" rtlCol="0">
            <a:spAutoFit/>
          </a:bodyPr>
          <a:lstStyle/>
          <a:p>
            <a:r>
              <a:rPr lang="en-GB"/>
              <a:t>Love Clean Streets App</a:t>
            </a:r>
          </a:p>
        </p:txBody>
      </p:sp>
      <p:pic>
        <p:nvPicPr>
          <p:cNvPr id="4" name="Picture 3" descr="A group of flags from a string&#10;&#10;AI-generated content may be incorrect.">
            <a:extLst>
              <a:ext uri="{FF2B5EF4-FFF2-40B4-BE49-F238E27FC236}">
                <a16:creationId xmlns:a16="http://schemas.microsoft.com/office/drawing/2014/main" id="{45F276CE-886E-CAA9-03F2-60244616C82A}"/>
              </a:ext>
            </a:extLst>
          </p:cNvPr>
          <p:cNvPicPr>
            <a:picLocks noChangeAspect="1"/>
          </p:cNvPicPr>
          <p:nvPr/>
        </p:nvPicPr>
        <p:blipFill>
          <a:blip r:embed="rId8"/>
          <a:stretch>
            <a:fillRect/>
          </a:stretch>
        </p:blipFill>
        <p:spPr>
          <a:xfrm rot="2520000">
            <a:off x="8041079" y="1258181"/>
            <a:ext cx="4264744" cy="1294462"/>
          </a:xfrm>
          <a:prstGeom prst="rect">
            <a:avLst/>
          </a:prstGeom>
        </p:spPr>
      </p:pic>
    </p:spTree>
    <p:extLst>
      <p:ext uri="{BB962C8B-B14F-4D97-AF65-F5344CB8AC3E}">
        <p14:creationId xmlns:p14="http://schemas.microsoft.com/office/powerpoint/2010/main" val="11817168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3154A5-36EA-2C26-08F9-8129D843328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0A56B39-9E66-5B0A-33B3-37250AA96904}"/>
              </a:ext>
            </a:extLst>
          </p:cNvPr>
          <p:cNvSpPr>
            <a:spLocks noGrp="1"/>
          </p:cNvSpPr>
          <p:nvPr>
            <p:ph type="title"/>
          </p:nvPr>
        </p:nvSpPr>
        <p:spPr/>
        <p:txBody>
          <a:bodyPr>
            <a:normAutofit/>
          </a:bodyPr>
          <a:lstStyle/>
          <a:p>
            <a:r>
              <a:rPr lang="en-GB" dirty="0"/>
              <a:t>Funding </a:t>
            </a:r>
            <a:r>
              <a:rPr lang="en-GB"/>
              <a:t>Opportunities</a:t>
            </a:r>
            <a:endParaRPr lang="en-US"/>
          </a:p>
        </p:txBody>
      </p:sp>
      <p:sp>
        <p:nvSpPr>
          <p:cNvPr id="18" name="TextBox 17">
            <a:extLst>
              <a:ext uri="{FF2B5EF4-FFF2-40B4-BE49-F238E27FC236}">
                <a16:creationId xmlns:a16="http://schemas.microsoft.com/office/drawing/2014/main" id="{47EC8A48-10AF-5806-F40A-A3BA0613173A}"/>
              </a:ext>
            </a:extLst>
          </p:cNvPr>
          <p:cNvSpPr txBox="1"/>
          <p:nvPr/>
        </p:nvSpPr>
        <p:spPr>
          <a:xfrm>
            <a:off x="2734944" y="3375072"/>
            <a:ext cx="6371303" cy="646331"/>
          </a:xfrm>
          <a:prstGeom prst="rect">
            <a:avLst/>
          </a:prstGeom>
          <a:noFill/>
        </p:spPr>
        <p:txBody>
          <a:bodyPr wrap="square" lIns="91440" tIns="45720" rIns="91440" bIns="45720" rtlCol="0" anchor="t">
            <a:spAutoFit/>
          </a:bodyPr>
          <a:lstStyle/>
          <a:p>
            <a:r>
              <a:rPr lang="en-GB"/>
              <a:t>Sport and Cultural Fund - </a:t>
            </a:r>
            <a:r>
              <a:rPr lang="en-GB" dirty="0">
                <a:ea typeface="+mn-lt"/>
                <a:cs typeface="+mn-lt"/>
                <a:hlinkClick r:id="rId3"/>
              </a:rPr>
              <a:t>Crowdfund Lancashire - Lancashire County Council</a:t>
            </a:r>
            <a:endParaRPr lang="en-US"/>
          </a:p>
        </p:txBody>
      </p:sp>
      <p:sp>
        <p:nvSpPr>
          <p:cNvPr id="19" name="TextBox 18">
            <a:extLst>
              <a:ext uri="{FF2B5EF4-FFF2-40B4-BE49-F238E27FC236}">
                <a16:creationId xmlns:a16="http://schemas.microsoft.com/office/drawing/2014/main" id="{8F487B9A-4B62-39A3-DD46-5672024AF8E4}"/>
              </a:ext>
            </a:extLst>
          </p:cNvPr>
          <p:cNvSpPr txBox="1"/>
          <p:nvPr/>
        </p:nvSpPr>
        <p:spPr>
          <a:xfrm>
            <a:off x="2734944" y="4899231"/>
            <a:ext cx="6371303" cy="646331"/>
          </a:xfrm>
          <a:prstGeom prst="rect">
            <a:avLst/>
          </a:prstGeom>
          <a:noFill/>
        </p:spPr>
        <p:txBody>
          <a:bodyPr wrap="square" lIns="91440" tIns="45720" rIns="91440" bIns="45720" rtlCol="0" anchor="t">
            <a:spAutoFit/>
          </a:bodyPr>
          <a:lstStyle/>
          <a:p>
            <a:r>
              <a:rPr lang="en-GB"/>
              <a:t>Idox – Lancashire 4 Community - </a:t>
            </a:r>
            <a:r>
              <a:rPr lang="en-GB" dirty="0">
                <a:ea typeface="+mn-lt"/>
                <a:cs typeface="+mn-lt"/>
                <a:hlinkClick r:id="rId4"/>
              </a:rPr>
              <a:t>Home | Lancashire County Council 4 Community</a:t>
            </a:r>
            <a:endParaRPr lang="en-US"/>
          </a:p>
        </p:txBody>
      </p:sp>
      <p:sp>
        <p:nvSpPr>
          <p:cNvPr id="24" name="TextBox 23">
            <a:extLst>
              <a:ext uri="{FF2B5EF4-FFF2-40B4-BE49-F238E27FC236}">
                <a16:creationId xmlns:a16="http://schemas.microsoft.com/office/drawing/2014/main" id="{98895264-3DA5-7D01-2DAF-FBCEF88F0F7E}"/>
              </a:ext>
            </a:extLst>
          </p:cNvPr>
          <p:cNvSpPr txBox="1"/>
          <p:nvPr/>
        </p:nvSpPr>
        <p:spPr>
          <a:xfrm>
            <a:off x="2734942" y="1920120"/>
            <a:ext cx="6371303" cy="646331"/>
          </a:xfrm>
          <a:prstGeom prst="rect">
            <a:avLst/>
          </a:prstGeom>
          <a:noFill/>
        </p:spPr>
        <p:txBody>
          <a:bodyPr wrap="square" lIns="91440" tIns="45720" rIns="91440" bIns="45720" rtlCol="0" anchor="t">
            <a:spAutoFit/>
          </a:bodyPr>
          <a:lstStyle/>
          <a:p>
            <a:r>
              <a:rPr lang="en-GB"/>
              <a:t>Parish Champion Grants - </a:t>
            </a:r>
            <a:r>
              <a:rPr lang="en-GB" dirty="0">
                <a:ea typeface="+mn-lt"/>
                <a:cs typeface="+mn-lt"/>
                <a:hlinkClick r:id="rId5"/>
              </a:rPr>
              <a:t>Champion grants scheme - Lancashire County Council</a:t>
            </a:r>
            <a:endParaRPr lang="en-US">
              <a:ea typeface="+mn-lt"/>
              <a:cs typeface="+mn-lt"/>
            </a:endParaRPr>
          </a:p>
        </p:txBody>
      </p:sp>
      <p:pic>
        <p:nvPicPr>
          <p:cNvPr id="3" name="Graphic 2">
            <a:extLst>
              <a:ext uri="{FF2B5EF4-FFF2-40B4-BE49-F238E27FC236}">
                <a16:creationId xmlns:a16="http://schemas.microsoft.com/office/drawing/2014/main" id="{75C7B934-A25C-50C7-F4B7-8C8DDCD19967}"/>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698938" y="1671144"/>
            <a:ext cx="1190296" cy="1150883"/>
          </a:xfrm>
          <a:prstGeom prst="rect">
            <a:avLst/>
          </a:prstGeom>
        </p:spPr>
      </p:pic>
      <p:pic>
        <p:nvPicPr>
          <p:cNvPr id="4" name="Picture 3" descr="Crowdfund Lancashire">
            <a:extLst>
              <a:ext uri="{FF2B5EF4-FFF2-40B4-BE49-F238E27FC236}">
                <a16:creationId xmlns:a16="http://schemas.microsoft.com/office/drawing/2014/main" id="{A76B8C56-67AF-B41E-66F9-1ECD56F6B72E}"/>
              </a:ext>
            </a:extLst>
          </p:cNvPr>
          <p:cNvPicPr>
            <a:picLocks noChangeAspect="1"/>
          </p:cNvPicPr>
          <p:nvPr/>
        </p:nvPicPr>
        <p:blipFill>
          <a:blip r:embed="rId7"/>
          <a:stretch>
            <a:fillRect/>
          </a:stretch>
        </p:blipFill>
        <p:spPr>
          <a:xfrm>
            <a:off x="691055" y="3082159"/>
            <a:ext cx="1219200" cy="1219200"/>
          </a:xfrm>
          <a:prstGeom prst="rect">
            <a:avLst/>
          </a:prstGeom>
        </p:spPr>
      </p:pic>
      <p:pic>
        <p:nvPicPr>
          <p:cNvPr id="8" name="Picture 7" descr="Lancashire County Council logo">
            <a:extLst>
              <a:ext uri="{FF2B5EF4-FFF2-40B4-BE49-F238E27FC236}">
                <a16:creationId xmlns:a16="http://schemas.microsoft.com/office/drawing/2014/main" id="{3EECE7E5-61C4-67FE-794E-2C83E5B151A8}"/>
              </a:ext>
            </a:extLst>
          </p:cNvPr>
          <p:cNvPicPr>
            <a:picLocks noChangeAspect="1"/>
          </p:cNvPicPr>
          <p:nvPr/>
        </p:nvPicPr>
        <p:blipFill>
          <a:blip r:embed="rId8"/>
          <a:stretch>
            <a:fillRect/>
          </a:stretch>
        </p:blipFill>
        <p:spPr>
          <a:xfrm>
            <a:off x="444448" y="4808127"/>
            <a:ext cx="1704361" cy="805938"/>
          </a:xfrm>
          <a:prstGeom prst="rect">
            <a:avLst/>
          </a:prstGeom>
        </p:spPr>
      </p:pic>
      <p:pic>
        <p:nvPicPr>
          <p:cNvPr id="6" name="Picture 5" descr="A group of flags from a string&#10;&#10;AI-generated content may be incorrect.">
            <a:extLst>
              <a:ext uri="{FF2B5EF4-FFF2-40B4-BE49-F238E27FC236}">
                <a16:creationId xmlns:a16="http://schemas.microsoft.com/office/drawing/2014/main" id="{AF814BB0-AA53-DC98-E376-09A1FB9FD2A5}"/>
              </a:ext>
            </a:extLst>
          </p:cNvPr>
          <p:cNvPicPr>
            <a:picLocks noChangeAspect="1"/>
          </p:cNvPicPr>
          <p:nvPr/>
        </p:nvPicPr>
        <p:blipFill>
          <a:blip r:embed="rId9"/>
          <a:stretch>
            <a:fillRect/>
          </a:stretch>
        </p:blipFill>
        <p:spPr>
          <a:xfrm rot="2520000">
            <a:off x="8041079" y="1258181"/>
            <a:ext cx="4264744" cy="1294462"/>
          </a:xfrm>
          <a:prstGeom prst="rect">
            <a:avLst/>
          </a:prstGeom>
        </p:spPr>
      </p:pic>
    </p:spTree>
    <p:extLst>
      <p:ext uri="{BB962C8B-B14F-4D97-AF65-F5344CB8AC3E}">
        <p14:creationId xmlns:p14="http://schemas.microsoft.com/office/powerpoint/2010/main" val="2807786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90F7CC-C289-F1D8-11D5-0BE3A5846F1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43001F1-7FAA-E24B-5DCA-2042BC9D72E9}"/>
              </a:ext>
            </a:extLst>
          </p:cNvPr>
          <p:cNvSpPr>
            <a:spLocks noGrp="1"/>
          </p:cNvSpPr>
          <p:nvPr>
            <p:ph type="title"/>
          </p:nvPr>
        </p:nvSpPr>
        <p:spPr/>
        <p:txBody>
          <a:bodyPr>
            <a:normAutofit/>
          </a:bodyPr>
          <a:lstStyle/>
          <a:p>
            <a:r>
              <a:rPr lang="en-GB"/>
              <a:t>Communication</a:t>
            </a:r>
          </a:p>
        </p:txBody>
      </p:sp>
      <p:pic>
        <p:nvPicPr>
          <p:cNvPr id="26" name="Graphic 25" descr="Document with solid fill">
            <a:extLst>
              <a:ext uri="{FF2B5EF4-FFF2-40B4-BE49-F238E27FC236}">
                <a16:creationId xmlns:a16="http://schemas.microsoft.com/office/drawing/2014/main" id="{F308CD0B-7D1B-E099-D954-92B92C4130B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38200" y="1494717"/>
            <a:ext cx="914400" cy="914400"/>
          </a:xfrm>
          <a:prstGeom prst="rect">
            <a:avLst/>
          </a:prstGeom>
        </p:spPr>
      </p:pic>
      <p:sp>
        <p:nvSpPr>
          <p:cNvPr id="27" name="TextBox 26">
            <a:extLst>
              <a:ext uri="{FF2B5EF4-FFF2-40B4-BE49-F238E27FC236}">
                <a16:creationId xmlns:a16="http://schemas.microsoft.com/office/drawing/2014/main" id="{6531D5A4-A745-3511-50BA-3FB880C5CCBF}"/>
              </a:ext>
            </a:extLst>
          </p:cNvPr>
          <p:cNvSpPr txBox="1"/>
          <p:nvPr/>
        </p:nvSpPr>
        <p:spPr>
          <a:xfrm>
            <a:off x="2143634" y="1761307"/>
            <a:ext cx="6371303" cy="369332"/>
          </a:xfrm>
          <a:prstGeom prst="rect">
            <a:avLst/>
          </a:prstGeom>
          <a:noFill/>
        </p:spPr>
        <p:txBody>
          <a:bodyPr wrap="square" lIns="91440" tIns="45720" rIns="91440" bIns="45720" rtlCol="0" anchor="t">
            <a:spAutoFit/>
          </a:bodyPr>
          <a:lstStyle/>
          <a:p>
            <a:r>
              <a:rPr lang="en-GB" dirty="0"/>
              <a:t>Regular Newsletter</a:t>
            </a:r>
          </a:p>
        </p:txBody>
      </p:sp>
      <p:pic>
        <p:nvPicPr>
          <p:cNvPr id="29" name="Graphic 28" descr="Meeting with solid fill">
            <a:extLst>
              <a:ext uri="{FF2B5EF4-FFF2-40B4-BE49-F238E27FC236}">
                <a16:creationId xmlns:a16="http://schemas.microsoft.com/office/drawing/2014/main" id="{54D32447-5EF4-B2D1-DF7B-6BF2E9037340}"/>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852577" y="3900316"/>
            <a:ext cx="914400" cy="914400"/>
          </a:xfrm>
          <a:prstGeom prst="rect">
            <a:avLst/>
          </a:prstGeom>
        </p:spPr>
      </p:pic>
      <p:sp>
        <p:nvSpPr>
          <p:cNvPr id="30" name="TextBox 29">
            <a:extLst>
              <a:ext uri="{FF2B5EF4-FFF2-40B4-BE49-F238E27FC236}">
                <a16:creationId xmlns:a16="http://schemas.microsoft.com/office/drawing/2014/main" id="{7E7CA666-B9B5-8465-F053-532BA79D32C1}"/>
              </a:ext>
            </a:extLst>
          </p:cNvPr>
          <p:cNvSpPr txBox="1"/>
          <p:nvPr/>
        </p:nvSpPr>
        <p:spPr>
          <a:xfrm>
            <a:off x="2143633" y="4171614"/>
            <a:ext cx="6371303" cy="369332"/>
          </a:xfrm>
          <a:prstGeom prst="rect">
            <a:avLst/>
          </a:prstGeom>
          <a:noFill/>
        </p:spPr>
        <p:txBody>
          <a:bodyPr wrap="square" rtlCol="0">
            <a:spAutoFit/>
          </a:bodyPr>
          <a:lstStyle/>
          <a:p>
            <a:r>
              <a:rPr lang="en-GB"/>
              <a:t>Annual Town and Parish Conference</a:t>
            </a:r>
          </a:p>
        </p:txBody>
      </p:sp>
      <p:pic>
        <p:nvPicPr>
          <p:cNvPr id="3" name="Graphic 2" descr="Internet with solid fill">
            <a:extLst>
              <a:ext uri="{FF2B5EF4-FFF2-40B4-BE49-F238E27FC236}">
                <a16:creationId xmlns:a16="http://schemas.microsoft.com/office/drawing/2014/main" id="{532A5ABE-7979-E7A6-77D1-743727177784}"/>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57832" y="2795558"/>
            <a:ext cx="914400" cy="914400"/>
          </a:xfrm>
          <a:prstGeom prst="rect">
            <a:avLst/>
          </a:prstGeom>
        </p:spPr>
      </p:pic>
      <p:sp>
        <p:nvSpPr>
          <p:cNvPr id="4" name="TextBox 3">
            <a:extLst>
              <a:ext uri="{FF2B5EF4-FFF2-40B4-BE49-F238E27FC236}">
                <a16:creationId xmlns:a16="http://schemas.microsoft.com/office/drawing/2014/main" id="{F8CEF4CB-633F-D003-816E-487854D94261}"/>
              </a:ext>
            </a:extLst>
          </p:cNvPr>
          <p:cNvSpPr txBox="1"/>
          <p:nvPr/>
        </p:nvSpPr>
        <p:spPr>
          <a:xfrm>
            <a:off x="2143633" y="3054731"/>
            <a:ext cx="6371303" cy="369332"/>
          </a:xfrm>
          <a:prstGeom prst="rect">
            <a:avLst/>
          </a:prstGeom>
          <a:noFill/>
        </p:spPr>
        <p:txBody>
          <a:bodyPr wrap="square" lIns="91440" tIns="45720" rIns="91440" bIns="45720" rtlCol="0" anchor="t">
            <a:spAutoFit/>
          </a:bodyPr>
          <a:lstStyle/>
          <a:p>
            <a:r>
              <a:rPr lang="en-GB">
                <a:ea typeface="Calibri"/>
                <a:cs typeface="Calibri"/>
              </a:rPr>
              <a:t>Parish Database</a:t>
            </a:r>
          </a:p>
        </p:txBody>
      </p:sp>
      <p:pic>
        <p:nvPicPr>
          <p:cNvPr id="5" name="Graphic 4">
            <a:extLst>
              <a:ext uri="{FF2B5EF4-FFF2-40B4-BE49-F238E27FC236}">
                <a16:creationId xmlns:a16="http://schemas.microsoft.com/office/drawing/2014/main" id="{963BE2FB-29AB-584B-1F6F-51A1A1E995E9}"/>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58982" y="5133109"/>
            <a:ext cx="914400" cy="914400"/>
          </a:xfrm>
          <a:prstGeom prst="rect">
            <a:avLst/>
          </a:prstGeom>
        </p:spPr>
      </p:pic>
      <p:sp>
        <p:nvSpPr>
          <p:cNvPr id="7" name="TextBox 6">
            <a:extLst>
              <a:ext uri="{FF2B5EF4-FFF2-40B4-BE49-F238E27FC236}">
                <a16:creationId xmlns:a16="http://schemas.microsoft.com/office/drawing/2014/main" id="{0AB3AA08-3A8D-6BA0-DC08-D2EA4A6D9170}"/>
              </a:ext>
            </a:extLst>
          </p:cNvPr>
          <p:cNvSpPr txBox="1"/>
          <p:nvPr/>
        </p:nvSpPr>
        <p:spPr>
          <a:xfrm>
            <a:off x="2143632" y="5404668"/>
            <a:ext cx="6371303" cy="369332"/>
          </a:xfrm>
          <a:prstGeom prst="rect">
            <a:avLst/>
          </a:prstGeom>
          <a:noFill/>
        </p:spPr>
        <p:txBody>
          <a:bodyPr wrap="square" lIns="91440" tIns="45720" rIns="91440" bIns="45720" rtlCol="0" anchor="t">
            <a:spAutoFit/>
          </a:bodyPr>
          <a:lstStyle/>
          <a:p>
            <a:r>
              <a:rPr lang="en-GB" dirty="0">
                <a:ea typeface="Calibri"/>
                <a:cs typeface="Calibri"/>
              </a:rPr>
              <a:t>Working Group</a:t>
            </a:r>
          </a:p>
        </p:txBody>
      </p:sp>
      <p:pic>
        <p:nvPicPr>
          <p:cNvPr id="8" name="Picture 7" descr="A group of flags from a string&#10;&#10;AI-generated content may be incorrect.">
            <a:extLst>
              <a:ext uri="{FF2B5EF4-FFF2-40B4-BE49-F238E27FC236}">
                <a16:creationId xmlns:a16="http://schemas.microsoft.com/office/drawing/2014/main" id="{257B8683-3477-0A1C-7D46-1A90D766E3E6}"/>
              </a:ext>
            </a:extLst>
          </p:cNvPr>
          <p:cNvPicPr>
            <a:picLocks noChangeAspect="1"/>
          </p:cNvPicPr>
          <p:nvPr/>
        </p:nvPicPr>
        <p:blipFill>
          <a:blip r:embed="rId7"/>
          <a:stretch>
            <a:fillRect/>
          </a:stretch>
        </p:blipFill>
        <p:spPr>
          <a:xfrm rot="2520000">
            <a:off x="8041079" y="1258181"/>
            <a:ext cx="4264744" cy="1294462"/>
          </a:xfrm>
          <a:prstGeom prst="rect">
            <a:avLst/>
          </a:prstGeom>
        </p:spPr>
      </p:pic>
    </p:spTree>
    <p:extLst>
      <p:ext uri="{BB962C8B-B14F-4D97-AF65-F5344CB8AC3E}">
        <p14:creationId xmlns:p14="http://schemas.microsoft.com/office/powerpoint/2010/main" val="16695667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 name="Graphic 53" descr="Circles with arrows with solid fill">
            <a:extLst>
              <a:ext uri="{FF2B5EF4-FFF2-40B4-BE49-F238E27FC236}">
                <a16:creationId xmlns:a16="http://schemas.microsoft.com/office/drawing/2014/main" id="{978449A1-003A-22D4-3685-302242FF0D3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07366" y="1217763"/>
            <a:ext cx="1647645" cy="1618890"/>
          </a:xfrm>
          <a:prstGeom prst="rect">
            <a:avLst/>
          </a:prstGeom>
        </p:spPr>
      </p:pic>
      <p:sp>
        <p:nvSpPr>
          <p:cNvPr id="2" name="TextBox 1">
            <a:extLst>
              <a:ext uri="{FF2B5EF4-FFF2-40B4-BE49-F238E27FC236}">
                <a16:creationId xmlns:a16="http://schemas.microsoft.com/office/drawing/2014/main" id="{5455AFB6-F375-64E0-9E29-5F94F47942DC}"/>
              </a:ext>
            </a:extLst>
          </p:cNvPr>
          <p:cNvSpPr txBox="1"/>
          <p:nvPr/>
        </p:nvSpPr>
        <p:spPr>
          <a:xfrm>
            <a:off x="2815927" y="1832336"/>
            <a:ext cx="532367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Calibri"/>
                <a:cs typeface="Calibri"/>
              </a:rPr>
              <a:t>SWOT Analysis</a:t>
            </a:r>
            <a:endParaRPr lang="en-GB"/>
          </a:p>
        </p:txBody>
      </p:sp>
      <p:pic>
        <p:nvPicPr>
          <p:cNvPr id="3" name="Graphic 2" descr="Viral with solid fill">
            <a:extLst>
              <a:ext uri="{FF2B5EF4-FFF2-40B4-BE49-F238E27FC236}">
                <a16:creationId xmlns:a16="http://schemas.microsoft.com/office/drawing/2014/main" id="{280FBABF-69C5-DEC8-FD94-80CB8680178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07366" y="3431876"/>
            <a:ext cx="1604512" cy="1575758"/>
          </a:xfrm>
          <a:prstGeom prst="rect">
            <a:avLst/>
          </a:prstGeom>
        </p:spPr>
      </p:pic>
      <p:sp>
        <p:nvSpPr>
          <p:cNvPr id="4" name="TextBox 3">
            <a:extLst>
              <a:ext uri="{FF2B5EF4-FFF2-40B4-BE49-F238E27FC236}">
                <a16:creationId xmlns:a16="http://schemas.microsoft.com/office/drawing/2014/main" id="{2055354E-0780-397C-F483-3F40EA2BFABA}"/>
              </a:ext>
            </a:extLst>
          </p:cNvPr>
          <p:cNvSpPr txBox="1"/>
          <p:nvPr/>
        </p:nvSpPr>
        <p:spPr>
          <a:xfrm>
            <a:off x="2815926" y="3615129"/>
            <a:ext cx="532367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Calibri"/>
                <a:cs typeface="Calibri"/>
              </a:rPr>
              <a:t>Shared aims:</a:t>
            </a:r>
          </a:p>
          <a:p>
            <a:pPr marL="285750" indent="-285750">
              <a:buFont typeface="Arial"/>
              <a:buChar char="•"/>
            </a:pPr>
            <a:r>
              <a:rPr lang="en-GB">
                <a:ea typeface="Calibri"/>
                <a:cs typeface="Calibri"/>
              </a:rPr>
              <a:t>Stronger relationships</a:t>
            </a:r>
          </a:p>
          <a:p>
            <a:pPr marL="285750" indent="-285750">
              <a:buFont typeface="Arial"/>
              <a:buChar char="•"/>
            </a:pPr>
            <a:r>
              <a:rPr lang="en-GB">
                <a:ea typeface="Calibri"/>
                <a:cs typeface="Calibri"/>
              </a:rPr>
              <a:t>Clearer communication</a:t>
            </a:r>
          </a:p>
          <a:p>
            <a:pPr marL="285750" indent="-285750">
              <a:buFont typeface="Arial"/>
              <a:buChar char="•"/>
            </a:pPr>
            <a:r>
              <a:rPr lang="en-GB">
                <a:ea typeface="Calibri"/>
                <a:cs typeface="Calibri"/>
              </a:rPr>
              <a:t>Better outcomes for local communities</a:t>
            </a:r>
          </a:p>
        </p:txBody>
      </p:sp>
      <p:pic>
        <p:nvPicPr>
          <p:cNvPr id="6" name="Picture 5" descr="A group of flags from a string&#10;&#10;AI-generated content may be incorrect.">
            <a:extLst>
              <a:ext uri="{FF2B5EF4-FFF2-40B4-BE49-F238E27FC236}">
                <a16:creationId xmlns:a16="http://schemas.microsoft.com/office/drawing/2014/main" id="{16410F46-5E6C-A847-3250-B55C531CEB83}"/>
              </a:ext>
            </a:extLst>
          </p:cNvPr>
          <p:cNvPicPr>
            <a:picLocks noChangeAspect="1"/>
          </p:cNvPicPr>
          <p:nvPr/>
        </p:nvPicPr>
        <p:blipFill>
          <a:blip r:embed="rId5"/>
          <a:stretch>
            <a:fillRect/>
          </a:stretch>
        </p:blipFill>
        <p:spPr>
          <a:xfrm rot="2520000">
            <a:off x="8041079" y="1258181"/>
            <a:ext cx="4264744" cy="1294462"/>
          </a:xfrm>
          <a:prstGeom prst="rect">
            <a:avLst/>
          </a:prstGeom>
        </p:spPr>
      </p:pic>
    </p:spTree>
    <p:extLst>
      <p:ext uri="{BB962C8B-B14F-4D97-AF65-F5344CB8AC3E}">
        <p14:creationId xmlns:p14="http://schemas.microsoft.com/office/powerpoint/2010/main" val="9110084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group of flags from a string&#10;&#10;AI-generated content may be incorrect.">
            <a:extLst>
              <a:ext uri="{FF2B5EF4-FFF2-40B4-BE49-F238E27FC236}">
                <a16:creationId xmlns:a16="http://schemas.microsoft.com/office/drawing/2014/main" id="{CF46BE3B-03B6-C3C9-5BFB-41B1CE146F4D}"/>
              </a:ext>
            </a:extLst>
          </p:cNvPr>
          <p:cNvPicPr>
            <a:picLocks noChangeAspect="1"/>
          </p:cNvPicPr>
          <p:nvPr/>
        </p:nvPicPr>
        <p:blipFill>
          <a:blip r:embed="rId2"/>
          <a:stretch>
            <a:fillRect/>
          </a:stretch>
        </p:blipFill>
        <p:spPr>
          <a:xfrm rot="2520000">
            <a:off x="8041079" y="1258181"/>
            <a:ext cx="4264744" cy="1294462"/>
          </a:xfrm>
          <a:prstGeom prst="rect">
            <a:avLst/>
          </a:prstGeom>
        </p:spPr>
      </p:pic>
      <p:sp>
        <p:nvSpPr>
          <p:cNvPr id="2" name="Title 1">
            <a:extLst>
              <a:ext uri="{FF2B5EF4-FFF2-40B4-BE49-F238E27FC236}">
                <a16:creationId xmlns:a16="http://schemas.microsoft.com/office/drawing/2014/main" id="{6161C18A-B2A7-8ACF-5750-4E5BB21D7686}"/>
              </a:ext>
            </a:extLst>
          </p:cNvPr>
          <p:cNvSpPr>
            <a:spLocks noGrp="1"/>
          </p:cNvSpPr>
          <p:nvPr>
            <p:ph type="title"/>
          </p:nvPr>
        </p:nvSpPr>
        <p:spPr/>
        <p:txBody>
          <a:bodyPr/>
          <a:lstStyle/>
          <a:p>
            <a:r>
              <a:rPr lang="en-GB"/>
              <a:t>Summary</a:t>
            </a:r>
          </a:p>
        </p:txBody>
      </p:sp>
      <p:sp>
        <p:nvSpPr>
          <p:cNvPr id="6" name="Content Placeholder 5">
            <a:extLst>
              <a:ext uri="{FF2B5EF4-FFF2-40B4-BE49-F238E27FC236}">
                <a16:creationId xmlns:a16="http://schemas.microsoft.com/office/drawing/2014/main" id="{F6FA51E3-FDF2-8CBB-9A6B-5F826DB71054}"/>
              </a:ext>
            </a:extLst>
          </p:cNvPr>
          <p:cNvSpPr>
            <a:spLocks noGrp="1"/>
          </p:cNvSpPr>
          <p:nvPr>
            <p:ph idx="1"/>
          </p:nvPr>
        </p:nvSpPr>
        <p:spPr>
          <a:xfrm>
            <a:off x="838200" y="1702721"/>
            <a:ext cx="10515600" cy="4317354"/>
          </a:xfrm>
        </p:spPr>
        <p:txBody>
          <a:bodyPr vert="horz" lIns="91440" tIns="45720" rIns="91440" bIns="45720" rtlCol="0" anchor="t">
            <a:normAutofit lnSpcReduction="10000"/>
          </a:bodyPr>
          <a:lstStyle/>
          <a:p>
            <a:pPr marL="285750" indent="-285750">
              <a:buFont typeface="Arial,Sans-Serif" panose="020B0604020202020204" pitchFamily="34" charset="0"/>
            </a:pPr>
            <a:r>
              <a:rPr lang="en-GB">
                <a:ea typeface="+mn-lt"/>
                <a:cs typeface="+mn-lt"/>
              </a:rPr>
              <a:t>Town and Parish Councils are critical democratic partners</a:t>
            </a:r>
            <a:endParaRPr lang="en-US">
              <a:ea typeface="+mn-lt"/>
              <a:cs typeface="+mn-lt"/>
            </a:endParaRPr>
          </a:p>
          <a:p>
            <a:pPr marL="0" indent="0">
              <a:buNone/>
            </a:pPr>
            <a:endParaRPr lang="en-GB">
              <a:ea typeface="+mn-lt"/>
              <a:cs typeface="+mn-lt"/>
            </a:endParaRPr>
          </a:p>
          <a:p>
            <a:pPr marL="285750" indent="-285750">
              <a:buFont typeface="Arial,Sans-Serif" panose="020B0604020202020204" pitchFamily="34" charset="0"/>
            </a:pPr>
            <a:r>
              <a:rPr lang="en-GB">
                <a:ea typeface="+mn-lt"/>
                <a:cs typeface="+mn-lt"/>
              </a:rPr>
              <a:t>The Town and Parish Council team provides coordination</a:t>
            </a:r>
            <a:endParaRPr lang="en-US">
              <a:ea typeface="+mn-lt"/>
              <a:cs typeface="+mn-lt"/>
            </a:endParaRPr>
          </a:p>
          <a:p>
            <a:pPr marL="0" indent="0">
              <a:buNone/>
            </a:pPr>
            <a:endParaRPr lang="en-GB">
              <a:ea typeface="+mn-lt"/>
              <a:cs typeface="+mn-lt"/>
            </a:endParaRPr>
          </a:p>
          <a:p>
            <a:pPr marL="285750" indent="-285750">
              <a:buFont typeface="Arial,Sans-Serif" panose="020B0604020202020204" pitchFamily="34" charset="0"/>
            </a:pPr>
            <a:r>
              <a:rPr lang="en-GB">
                <a:ea typeface="+mn-lt"/>
                <a:cs typeface="+mn-lt"/>
              </a:rPr>
              <a:t>The Charter sets the framework – behaviour brings it to life</a:t>
            </a:r>
            <a:endParaRPr lang="en-US">
              <a:ea typeface="+mn-lt"/>
              <a:cs typeface="+mn-lt"/>
            </a:endParaRPr>
          </a:p>
          <a:p>
            <a:pPr marL="0" indent="0">
              <a:buNone/>
            </a:pPr>
            <a:endParaRPr lang="en-GB">
              <a:ea typeface="+mn-lt"/>
              <a:cs typeface="+mn-lt"/>
            </a:endParaRPr>
          </a:p>
          <a:p>
            <a:pPr marL="285750" indent="-285750">
              <a:buFont typeface="Arial,Sans-Serif" panose="020B0604020202020204" pitchFamily="34" charset="0"/>
            </a:pPr>
            <a:r>
              <a:rPr lang="en-GB">
                <a:ea typeface="+mn-lt"/>
                <a:cs typeface="+mn-lt"/>
              </a:rPr>
              <a:t>Cabinet leadership is key to effective relationships</a:t>
            </a:r>
          </a:p>
          <a:p>
            <a:pPr marL="0" indent="0">
              <a:buNone/>
            </a:pPr>
            <a:endParaRPr lang="en-GB">
              <a:ea typeface="+mn-lt"/>
              <a:cs typeface="+mn-lt"/>
            </a:endParaRPr>
          </a:p>
          <a:p>
            <a:pPr marL="285750" indent="-285750">
              <a:buFont typeface="Arial,Sans-Serif" panose="020B0604020202020204" pitchFamily="34" charset="0"/>
            </a:pPr>
            <a:r>
              <a:rPr lang="en-GB">
                <a:ea typeface="+mn-lt"/>
                <a:cs typeface="+mn-lt"/>
              </a:rPr>
              <a:t>Consistent and meaningful engagement supports services and improves relationships</a:t>
            </a:r>
          </a:p>
        </p:txBody>
      </p:sp>
    </p:spTree>
    <p:extLst>
      <p:ext uri="{BB962C8B-B14F-4D97-AF65-F5344CB8AC3E}">
        <p14:creationId xmlns:p14="http://schemas.microsoft.com/office/powerpoint/2010/main" val="16402128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F2C117-1C25-C9CE-F842-904C38385897}"/>
              </a:ext>
            </a:extLst>
          </p:cNvPr>
          <p:cNvSpPr>
            <a:spLocks noGrp="1"/>
          </p:cNvSpPr>
          <p:nvPr>
            <p:ph idx="1"/>
          </p:nvPr>
        </p:nvSpPr>
        <p:spPr>
          <a:xfrm>
            <a:off x="982717" y="2587626"/>
            <a:ext cx="10515600" cy="1697820"/>
          </a:xfrm>
        </p:spPr>
        <p:txBody>
          <a:bodyPr vert="horz" lIns="91440" tIns="45720" rIns="91440" bIns="45720" rtlCol="0" anchor="t">
            <a:normAutofit/>
          </a:bodyPr>
          <a:lstStyle/>
          <a:p>
            <a:pPr marL="0" indent="0" algn="ctr">
              <a:buNone/>
            </a:pPr>
            <a:r>
              <a:rPr lang="en-GB" sz="7200">
                <a:ea typeface="Calibri"/>
                <a:cs typeface="Calibri"/>
              </a:rPr>
              <a:t>Any Questions?</a:t>
            </a:r>
            <a:endParaRPr lang="en-US" sz="7200"/>
          </a:p>
        </p:txBody>
      </p:sp>
      <p:pic>
        <p:nvPicPr>
          <p:cNvPr id="2" name="Picture 1">
            <a:extLst>
              <a:ext uri="{FF2B5EF4-FFF2-40B4-BE49-F238E27FC236}">
                <a16:creationId xmlns:a16="http://schemas.microsoft.com/office/drawing/2014/main" id="{445B39AB-739D-ED51-094A-B11D5F0F8E51}"/>
              </a:ext>
            </a:extLst>
          </p:cNvPr>
          <p:cNvPicPr>
            <a:picLocks noChangeAspect="1"/>
          </p:cNvPicPr>
          <p:nvPr/>
        </p:nvPicPr>
        <p:blipFill>
          <a:blip r:embed="rId2"/>
          <a:srcRect r="129" b="-680"/>
          <a:stretch>
            <a:fillRect/>
          </a:stretch>
        </p:blipFill>
        <p:spPr>
          <a:xfrm>
            <a:off x="303670" y="4706802"/>
            <a:ext cx="5915481" cy="1124638"/>
          </a:xfrm>
          <a:prstGeom prst="rect">
            <a:avLst/>
          </a:prstGeom>
        </p:spPr>
      </p:pic>
      <p:pic>
        <p:nvPicPr>
          <p:cNvPr id="5" name="Picture 4" descr="A group of flags from a string&#10;&#10;AI-generated content may be incorrect.">
            <a:extLst>
              <a:ext uri="{FF2B5EF4-FFF2-40B4-BE49-F238E27FC236}">
                <a16:creationId xmlns:a16="http://schemas.microsoft.com/office/drawing/2014/main" id="{D4D85A8B-E8B4-8B10-0680-A251BE8270ED}"/>
              </a:ext>
            </a:extLst>
          </p:cNvPr>
          <p:cNvPicPr>
            <a:picLocks noChangeAspect="1"/>
          </p:cNvPicPr>
          <p:nvPr/>
        </p:nvPicPr>
        <p:blipFill>
          <a:blip r:embed="rId3"/>
          <a:stretch>
            <a:fillRect/>
          </a:stretch>
        </p:blipFill>
        <p:spPr>
          <a:xfrm rot="2520000">
            <a:off x="8041079" y="1258181"/>
            <a:ext cx="4264744" cy="1294462"/>
          </a:xfrm>
          <a:prstGeom prst="rect">
            <a:avLst/>
          </a:prstGeom>
        </p:spPr>
      </p:pic>
    </p:spTree>
    <p:extLst>
      <p:ext uri="{BB962C8B-B14F-4D97-AF65-F5344CB8AC3E}">
        <p14:creationId xmlns:p14="http://schemas.microsoft.com/office/powerpoint/2010/main" val="1829327365"/>
      </p:ext>
    </p:extLst>
  </p:cSld>
  <p:clrMapOvr>
    <a:masterClrMapping/>
  </p:clrMapOvr>
</p:sld>
</file>

<file path=ppt/theme/theme1.xml><?xml version="1.0" encoding="utf-8"?>
<a:theme xmlns:a="http://schemas.openxmlformats.org/drawingml/2006/main" name="Office Theme">
  <a:themeElements>
    <a:clrScheme name="LCC">
      <a:dk1>
        <a:sysClr val="windowText" lastClr="000000"/>
      </a:dk1>
      <a:lt1>
        <a:sysClr val="window" lastClr="FFFFFF"/>
      </a:lt1>
      <a:dk2>
        <a:srgbClr val="373545"/>
      </a:dk2>
      <a:lt2>
        <a:srgbClr val="CEDBE6"/>
      </a:lt2>
      <a:accent1>
        <a:srgbClr val="2C5A77"/>
      </a:accent1>
      <a:accent2>
        <a:srgbClr val="C7E4DB"/>
      </a:accent2>
      <a:accent3>
        <a:srgbClr val="578793"/>
      </a:accent3>
      <a:accent4>
        <a:srgbClr val="7A8C8E"/>
      </a:accent4>
      <a:accent5>
        <a:srgbClr val="84ACB6"/>
      </a:accent5>
      <a:accent6>
        <a:srgbClr val="BFBFBF"/>
      </a:accent6>
      <a:hlink>
        <a:srgbClr val="3A5A62"/>
      </a:hlink>
      <a:folHlink>
        <a:srgbClr val="266F8B"/>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CD6446721DF9447A13E08BF318282CB" ma:contentTypeVersion="3" ma:contentTypeDescription="Create a new document." ma:contentTypeScope="" ma:versionID="d9d7756446a982bb0dd7f74e5b6a03df">
  <xsd:schema xmlns:xsd="http://www.w3.org/2001/XMLSchema" xmlns:xs="http://www.w3.org/2001/XMLSchema" xmlns:p="http://schemas.microsoft.com/office/2006/metadata/properties" xmlns:ns2="75d5d2ae-4176-49fb-aeb8-b228251d6062" targetNamespace="http://schemas.microsoft.com/office/2006/metadata/properties" ma:root="true" ma:fieldsID="18cb8f5e033b7cd58af4cf115d3be99d" ns2:_="">
    <xsd:import namespace="75d5d2ae-4176-49fb-aeb8-b228251d6062"/>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5d5d2ae-4176-49fb-aeb8-b228251d606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DE0DC63-1890-446C-941A-4B65472DBA77}">
  <ds:schemaRefs>
    <ds:schemaRef ds:uri="http://schemas.microsoft.com/sharepoint/v3/contenttype/forms"/>
  </ds:schemaRefs>
</ds:datastoreItem>
</file>

<file path=customXml/itemProps2.xml><?xml version="1.0" encoding="utf-8"?>
<ds:datastoreItem xmlns:ds="http://schemas.openxmlformats.org/officeDocument/2006/customXml" ds:itemID="{94DA863D-6FB7-41D2-B894-78D69B474C1D}">
  <ds:schemaRefs>
    <ds:schemaRef ds:uri="75d5d2ae-4176-49fb-aeb8-b228251d606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53C6CFCC-5A28-4E84-9014-AC37505B5A68}">
  <ds:schemaRefs>
    <ds:schemaRef ds:uri="b4913947-8812-4dbc-9ab0-1969e5dd4973"/>
    <ds:schemaRef ds:uri="b8432d30-7857-41b6-a701-d6cd52ab48b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Metadata/LabelInfo.xml><?xml version="1.0" encoding="utf-8"?>
<clbl:labelList xmlns:clbl="http://schemas.microsoft.com/office/2020/mipLabelMetadata">
  <clbl:label id="{9f683e26-d8b9-4609-9ec4-e1a36e4bb4d2}" enabled="0" method="" siteId="{9f683e26-d8b9-4609-9ec4-e1a36e4bb4d2}" removed="1"/>
</clbl:labelList>
</file>

<file path=docProps/app.xml><?xml version="1.0" encoding="utf-8"?>
<Properties xmlns="http://schemas.openxmlformats.org/officeDocument/2006/extended-properties" xmlns:vt="http://schemas.openxmlformats.org/officeDocument/2006/docPropsVTypes">
  <TotalTime>0</TotalTime>
  <Words>1579</Words>
  <Application>Microsoft Office PowerPoint</Application>
  <PresentationFormat>Widescreen</PresentationFormat>
  <Paragraphs>119</Paragraphs>
  <Slides>13</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Arial,Sans-Serif</vt:lpstr>
      <vt:lpstr>Calibri</vt:lpstr>
      <vt:lpstr>Calibri Light</vt:lpstr>
      <vt:lpstr>Segoe UI</vt:lpstr>
      <vt:lpstr>Office Theme</vt:lpstr>
      <vt:lpstr>PowerPoint Presentation</vt:lpstr>
      <vt:lpstr>Purpose of todays briefing</vt:lpstr>
      <vt:lpstr>The Team</vt:lpstr>
      <vt:lpstr>PowerPoint Presentation</vt:lpstr>
      <vt:lpstr>Why it matters to LCC</vt:lpstr>
      <vt:lpstr>Engagement</vt:lpstr>
      <vt:lpstr>Key contacts</vt:lpstr>
      <vt:lpstr>Systems and Processes</vt:lpstr>
      <vt:lpstr>Funding Opportunities</vt:lpstr>
      <vt:lpstr>Communication</vt:lpstr>
      <vt:lpstr>PowerPoint Presentation</vt:lpstr>
      <vt:lpstr>Summary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Eliana Miriam Hardman</dc:creator>
  <cp:lastModifiedBy>Lancashire Association of Local Councils</cp:lastModifiedBy>
  <cp:revision>196</cp:revision>
  <dcterms:created xsi:type="dcterms:W3CDTF">2023-11-13T12:48:15Z</dcterms:created>
  <dcterms:modified xsi:type="dcterms:W3CDTF">2026-09-11T11:24:23Z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0x0101003CD6446721DF9447A13E08BF318282CB</vt:lpwstr>
  </property>
</Properties>
</file>